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9" r:id="rId4"/>
  </p:sldMasterIdLst>
  <p:notesMasterIdLst>
    <p:notesMasterId r:id="rId168"/>
  </p:notesMasterIdLst>
  <p:handoutMasterIdLst>
    <p:handoutMasterId r:id="rId169"/>
  </p:handoutMasterIdLst>
  <p:sldIdLst>
    <p:sldId id="522" r:id="rId5"/>
    <p:sldId id="535" r:id="rId6"/>
    <p:sldId id="523" r:id="rId7"/>
    <p:sldId id="521" r:id="rId8"/>
    <p:sldId id="538" r:id="rId9"/>
    <p:sldId id="539" r:id="rId10"/>
    <p:sldId id="540" r:id="rId11"/>
    <p:sldId id="537" r:id="rId12"/>
    <p:sldId id="912" r:id="rId13"/>
    <p:sldId id="913" r:id="rId14"/>
    <p:sldId id="914" r:id="rId15"/>
    <p:sldId id="1072" r:id="rId16"/>
    <p:sldId id="1073" r:id="rId17"/>
    <p:sldId id="919" r:id="rId18"/>
    <p:sldId id="920" r:id="rId19"/>
    <p:sldId id="921" r:id="rId20"/>
    <p:sldId id="922" r:id="rId21"/>
    <p:sldId id="923" r:id="rId22"/>
    <p:sldId id="924" r:id="rId23"/>
    <p:sldId id="1079" r:id="rId24"/>
    <p:sldId id="926" r:id="rId25"/>
    <p:sldId id="925" r:id="rId26"/>
    <p:sldId id="927" r:id="rId27"/>
    <p:sldId id="928" r:id="rId28"/>
    <p:sldId id="929" r:id="rId29"/>
    <p:sldId id="930" r:id="rId30"/>
    <p:sldId id="1086" r:id="rId31"/>
    <p:sldId id="1070" r:id="rId32"/>
    <p:sldId id="1069" r:id="rId33"/>
    <p:sldId id="931" r:id="rId34"/>
    <p:sldId id="932" r:id="rId35"/>
    <p:sldId id="933" r:id="rId36"/>
    <p:sldId id="934" r:id="rId37"/>
    <p:sldId id="935" r:id="rId38"/>
    <p:sldId id="937" r:id="rId39"/>
    <p:sldId id="939" r:id="rId40"/>
    <p:sldId id="936" r:id="rId41"/>
    <p:sldId id="940" r:id="rId42"/>
    <p:sldId id="938" r:id="rId43"/>
    <p:sldId id="941" r:id="rId44"/>
    <p:sldId id="942" r:id="rId45"/>
    <p:sldId id="943" r:id="rId46"/>
    <p:sldId id="945" r:id="rId47"/>
    <p:sldId id="946" r:id="rId48"/>
    <p:sldId id="947" r:id="rId49"/>
    <p:sldId id="948" r:id="rId50"/>
    <p:sldId id="1081" r:id="rId51"/>
    <p:sldId id="949" r:id="rId52"/>
    <p:sldId id="952" r:id="rId53"/>
    <p:sldId id="953" r:id="rId54"/>
    <p:sldId id="1075" r:id="rId55"/>
    <p:sldId id="1074" r:id="rId56"/>
    <p:sldId id="1085" r:id="rId57"/>
    <p:sldId id="955" r:id="rId58"/>
    <p:sldId id="956" r:id="rId59"/>
    <p:sldId id="959" r:id="rId60"/>
    <p:sldId id="960" r:id="rId61"/>
    <p:sldId id="961" r:id="rId62"/>
    <p:sldId id="962" r:id="rId63"/>
    <p:sldId id="965" r:id="rId64"/>
    <p:sldId id="964" r:id="rId65"/>
    <p:sldId id="968" r:id="rId66"/>
    <p:sldId id="966" r:id="rId67"/>
    <p:sldId id="967" r:id="rId68"/>
    <p:sldId id="971" r:id="rId69"/>
    <p:sldId id="969" r:id="rId70"/>
    <p:sldId id="1071" r:id="rId71"/>
    <p:sldId id="963" r:id="rId72"/>
    <p:sldId id="970" r:id="rId73"/>
    <p:sldId id="974" r:id="rId74"/>
    <p:sldId id="975" r:id="rId75"/>
    <p:sldId id="977" r:id="rId76"/>
    <p:sldId id="976" r:id="rId77"/>
    <p:sldId id="978" r:id="rId78"/>
    <p:sldId id="979" r:id="rId79"/>
    <p:sldId id="980" r:id="rId80"/>
    <p:sldId id="981" r:id="rId81"/>
    <p:sldId id="982" r:id="rId82"/>
    <p:sldId id="983" r:id="rId83"/>
    <p:sldId id="984" r:id="rId84"/>
    <p:sldId id="985" r:id="rId85"/>
    <p:sldId id="986" r:id="rId86"/>
    <p:sldId id="987" r:id="rId87"/>
    <p:sldId id="988" r:id="rId88"/>
    <p:sldId id="989" r:id="rId89"/>
    <p:sldId id="990" r:id="rId90"/>
    <p:sldId id="991" r:id="rId91"/>
    <p:sldId id="1067" r:id="rId92"/>
    <p:sldId id="992" r:id="rId93"/>
    <p:sldId id="993" r:id="rId94"/>
    <p:sldId id="996" r:id="rId95"/>
    <p:sldId id="994" r:id="rId96"/>
    <p:sldId id="995" r:id="rId97"/>
    <p:sldId id="998" r:id="rId98"/>
    <p:sldId id="997" r:id="rId99"/>
    <p:sldId id="1076" r:id="rId100"/>
    <p:sldId id="1001" r:id="rId101"/>
    <p:sldId id="999" r:id="rId102"/>
    <p:sldId id="1000" r:id="rId103"/>
    <p:sldId id="1084" r:id="rId104"/>
    <p:sldId id="1002" r:id="rId105"/>
    <p:sldId id="1004" r:id="rId106"/>
    <p:sldId id="1005" r:id="rId107"/>
    <p:sldId id="1006" r:id="rId108"/>
    <p:sldId id="1007" r:id="rId109"/>
    <p:sldId id="1008" r:id="rId110"/>
    <p:sldId id="1010" r:id="rId111"/>
    <p:sldId id="1009" r:id="rId112"/>
    <p:sldId id="1011" r:id="rId113"/>
    <p:sldId id="1012" r:id="rId114"/>
    <p:sldId id="1013" r:id="rId115"/>
    <p:sldId id="1014" r:id="rId116"/>
    <p:sldId id="1015" r:id="rId117"/>
    <p:sldId id="1016" r:id="rId118"/>
    <p:sldId id="1017" r:id="rId119"/>
    <p:sldId id="1018" r:id="rId120"/>
    <p:sldId id="1019" r:id="rId121"/>
    <p:sldId id="1022" r:id="rId122"/>
    <p:sldId id="1021" r:id="rId123"/>
    <p:sldId id="1023" r:id="rId124"/>
    <p:sldId id="1025" r:id="rId125"/>
    <p:sldId id="1026" r:id="rId126"/>
    <p:sldId id="1027" r:id="rId127"/>
    <p:sldId id="1033" r:id="rId128"/>
    <p:sldId id="1068" r:id="rId129"/>
    <p:sldId id="1031" r:id="rId130"/>
    <p:sldId id="1034" r:id="rId131"/>
    <p:sldId id="1080" r:id="rId132"/>
    <p:sldId id="1037" r:id="rId133"/>
    <p:sldId id="1036" r:id="rId134"/>
    <p:sldId id="1038" r:id="rId135"/>
    <p:sldId id="1039" r:id="rId136"/>
    <p:sldId id="1041" r:id="rId137"/>
    <p:sldId id="1077" r:id="rId138"/>
    <p:sldId id="1082" r:id="rId139"/>
    <p:sldId id="1083" r:id="rId140"/>
    <p:sldId id="1040" r:id="rId141"/>
    <p:sldId id="1042" r:id="rId142"/>
    <p:sldId id="1043" r:id="rId143"/>
    <p:sldId id="1044" r:id="rId144"/>
    <p:sldId id="1045" r:id="rId145"/>
    <p:sldId id="1046" r:id="rId146"/>
    <p:sldId id="1047" r:id="rId147"/>
    <p:sldId id="1048" r:id="rId148"/>
    <p:sldId id="1049" r:id="rId149"/>
    <p:sldId id="1050" r:id="rId150"/>
    <p:sldId id="1051" r:id="rId151"/>
    <p:sldId id="1054" r:id="rId152"/>
    <p:sldId id="1052" r:id="rId153"/>
    <p:sldId id="1053" r:id="rId154"/>
    <p:sldId id="1055" r:id="rId155"/>
    <p:sldId id="1056" r:id="rId156"/>
    <p:sldId id="1057" r:id="rId157"/>
    <p:sldId id="1058" r:id="rId158"/>
    <p:sldId id="1061" r:id="rId159"/>
    <p:sldId id="1059" r:id="rId160"/>
    <p:sldId id="1060" r:id="rId161"/>
    <p:sldId id="1062" r:id="rId162"/>
    <p:sldId id="1078" r:id="rId163"/>
    <p:sldId id="1065" r:id="rId164"/>
    <p:sldId id="1063" r:id="rId165"/>
    <p:sldId id="1064" r:id="rId166"/>
    <p:sldId id="911" r:id="rId167"/>
  </p:sldIdLst>
  <p:sldSz cx="12192000" cy="6858000"/>
  <p:notesSz cx="6858000" cy="9144000"/>
  <p:embeddedFontLst>
    <p:embeddedFont>
      <p:font typeface="Open Sans Light" panose="020B0306030504020204" pitchFamily="34" charset="0"/>
      <p:regular r:id="rId170"/>
      <p:italic r:id="rId171"/>
    </p:embeddedFont>
    <p:embeddedFont>
      <p:font typeface="Plus Jakarta Sans" pitchFamily="2" charset="0"/>
      <p:regular r:id="rId172"/>
      <p:bold r:id="rId173"/>
      <p:italic r:id="rId174"/>
      <p:boldItalic r:id="rId175"/>
    </p:embeddedFont>
    <p:embeddedFont>
      <p:font typeface="Plus Jakarta Sans Medium" pitchFamily="2" charset="0"/>
      <p:regular r:id="rId176"/>
      <p:italic r:id="rId177"/>
    </p:embeddedFont>
    <p:embeddedFont>
      <p:font typeface="Plus Jakarta Sans SemiBold" pitchFamily="2" charset="0"/>
      <p:regular r:id="rId178"/>
      <p:bold r:id="rId179"/>
      <p:italic r:id="rId180"/>
      <p:boldItalic r:id="rId181"/>
    </p:embeddedFont>
    <p:embeddedFont>
      <p:font typeface="Poppins" panose="00000500000000000000" pitchFamily="2" charset="0"/>
      <p:regular r:id="rId182"/>
      <p:bold r:id="rId183"/>
      <p:italic r:id="rId184"/>
      <p:boldItalic r:id="rId18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F5370F-EADF-81FA-8068-58A0A4B134BB}" name="Joan Lambert" initials="JL" userId="S::joan.lambert@pearson.com::8a317a37-0f77-4151-bb60-9515f362ceeb" providerId="AD"/>
  <p188:author id="{46694D10-DD1C-38CD-D46D-3460975AC69F}" name="Varma, Smruti" initials="SV" userId="S::Smruti.Varma@landor.com::b615f429-37b9-4a39-a286-38a6080608d4" providerId="AD"/>
  <p188:author id="{C82FDD14-FDFF-2B65-2D60-F0CE345AC948}" name="Keisha Ridwan" initials="" userId="S::Keisha.Ridwan@landor.com::b5d18e47-bc42-422a-a197-fcf3ca4d761f" providerId="AD"/>
  <p188:author id="{50668825-80D9-FAF6-E3E8-06171ECEB408}" name="Pallavi Kadam" initials="PK" userId="S::Pallavi.Kadam@landor.com::eea03d5c-5843-4108-a4f7-7b528b80ec26" providerId="AD"/>
  <p188:author id="{20F7CC8C-BECF-4DA8-E9C9-71CCD688C8BF}" name="Taylor Moore" initials="TM" userId="Taylor Moore" providerId="None"/>
  <p188:author id="{28CB41B2-B3A2-3E4F-047A-D3C6B9D178E7}" name="Tyler Brown" initials="TB" userId="S::tyler.brown@landor.com::06b81854-7bfb-41cc-8a4c-420e39506896" providerId="AD"/>
  <p188:author id="{EA6085B6-498F-E44D-5D5E-25AE0F3D7FEA}" name="Taylor Moore" initials="" userId="S::taylor.moore@pearson.com::722673e9-9160-42d3-81ab-c343631a8bbb" providerId="AD"/>
  <p188:author id="{543BAFBE-5ED9-AC62-233C-FC98A41623BF}" name="Sam Boyle" initials="SB" userId="S::sam.boyle@pearson.com::35abf93e-0223-4e13-8ff7-75082260f8d3" providerId="AD"/>
  <p188:author id="{9C19BDC1-26D5-294C-0591-99B8CAE7204D}" name="Sarah Conklin" initials="SC" userId="S::sarah.conklin1@pearson.com::9409c5db-21ed-4769-bd0f-6af5e625a01a" providerId="AD"/>
  <p188:author id="{A00F35D3-8613-8117-39E8-CA2159461DDE}" name="Christine Nelson" initials="CN" userId="S::christine.nelson@pearson.com::efb3b9b9-801e-4c4e-b05c-b64ee90f84c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114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font" Target="fonts/font1.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font" Target="fonts/font12.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2.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font" Target="fonts/font13.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3.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font" Target="fonts/font14.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font" Target="fonts/font9.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font" Target="fonts/font15.fntdata"/><Relationship Id="rId189" Type="http://schemas.openxmlformats.org/officeDocument/2006/relationships/tableStyles" Target="tableStyle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5.fntdata"/><Relationship Id="rId179" Type="http://schemas.openxmlformats.org/officeDocument/2006/relationships/font" Target="fonts/font10.fntdata"/><Relationship Id="rId190" Type="http://schemas.microsoft.com/office/2018/10/relationships/authors" Target="author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handoutMaster" Target="handoutMasters/handoutMaster1.xml"/><Relationship Id="rId185"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11.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6.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presProps" Target="presProp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7.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viewProps" Target="viewProps.xml"/><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8.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5A484E-2BD9-3CBE-C611-D3089AC1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lus Jakarta Sans Medium" pitchFamily="2" charset="0"/>
            </a:endParaRPr>
          </a:p>
        </p:txBody>
      </p:sp>
      <p:sp>
        <p:nvSpPr>
          <p:cNvPr id="3" name="Date Placeholder 2">
            <a:extLst>
              <a:ext uri="{FF2B5EF4-FFF2-40B4-BE49-F238E27FC236}">
                <a16:creationId xmlns:a16="http://schemas.microsoft.com/office/drawing/2014/main" id="{E4E7924C-FE91-B6B8-1539-895151714C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41D17-B1DE-4F3D-8229-E6DD2286D408}" type="datetimeFigureOut">
              <a:rPr lang="en-US" smtClean="0">
                <a:latin typeface="Plus Jakarta Sans Medium" pitchFamily="2" charset="0"/>
              </a:rPr>
              <a:t>2/3/2026</a:t>
            </a:fld>
            <a:endParaRPr lang="en-US">
              <a:latin typeface="Plus Jakarta Sans Medium" pitchFamily="2" charset="0"/>
            </a:endParaRPr>
          </a:p>
        </p:txBody>
      </p:sp>
      <p:sp>
        <p:nvSpPr>
          <p:cNvPr id="4" name="Footer Placeholder 3">
            <a:extLst>
              <a:ext uri="{FF2B5EF4-FFF2-40B4-BE49-F238E27FC236}">
                <a16:creationId xmlns:a16="http://schemas.microsoft.com/office/drawing/2014/main" id="{83BB3357-0477-9C6D-6606-044FA160C4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lus Jakarta Sans Medium" pitchFamily="2" charset="0"/>
            </a:endParaRPr>
          </a:p>
        </p:txBody>
      </p:sp>
      <p:sp>
        <p:nvSpPr>
          <p:cNvPr id="5" name="Slide Number Placeholder 4">
            <a:extLst>
              <a:ext uri="{FF2B5EF4-FFF2-40B4-BE49-F238E27FC236}">
                <a16:creationId xmlns:a16="http://schemas.microsoft.com/office/drawing/2014/main" id="{272A7606-B324-E325-4BFC-71A57E9DE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87F3D-D5D7-403E-A0DB-D0DC951FAB6E}" type="slidenum">
              <a:rPr lang="en-US" smtClean="0">
                <a:latin typeface="Plus Jakarta Sans Medium" pitchFamily="2" charset="0"/>
              </a:rPr>
              <a:t>‹#›</a:t>
            </a:fld>
            <a:endParaRPr lang="en-US">
              <a:latin typeface="Plus Jakarta Sans Medium" pitchFamily="2" charset="0"/>
            </a:endParaRPr>
          </a:p>
        </p:txBody>
      </p:sp>
    </p:spTree>
    <p:extLst>
      <p:ext uri="{BB962C8B-B14F-4D97-AF65-F5344CB8AC3E}">
        <p14:creationId xmlns:p14="http://schemas.microsoft.com/office/powerpoint/2010/main" val="1689464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2A9CD6B2-B732-FC41-A69E-62762D3FD565}" type="datetimeFigureOut">
              <a:rPr lang="en-US" smtClean="0"/>
              <a:pPr/>
              <a:t>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654E6AB8-202A-7D41-9CBD-7C8AE42CF1A5}" type="slidenum">
              <a:rPr lang="en-US" smtClean="0"/>
              <a:pPr/>
              <a:t>‹#›</a:t>
            </a:fld>
            <a:endParaRPr lang="en-US"/>
          </a:p>
        </p:txBody>
      </p:sp>
    </p:spTree>
    <p:extLst>
      <p:ext uri="{BB962C8B-B14F-4D97-AF65-F5344CB8AC3E}">
        <p14:creationId xmlns:p14="http://schemas.microsoft.com/office/powerpoint/2010/main" val="96210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a:lvl2pPr marL="457200" algn="l" defTabSz="914400" rtl="0" eaLnBrk="1" latinLnBrk="0" hangingPunct="1">
      <a:defRPr sz="1200" kern="1200">
        <a:solidFill>
          <a:schemeClr val="tx1"/>
        </a:solidFill>
        <a:latin typeface="Plus Jakarta Sans Medium" pitchFamily="2" charset="0"/>
        <a:ea typeface="+mn-ea"/>
        <a:cs typeface="+mn-cs"/>
      </a:defRPr>
    </a:lvl2pPr>
    <a:lvl3pPr marL="914400" algn="l" defTabSz="914400" rtl="0" eaLnBrk="1" latinLnBrk="0" hangingPunct="1">
      <a:defRPr sz="1200" kern="1200">
        <a:solidFill>
          <a:schemeClr val="tx1"/>
        </a:solidFill>
        <a:latin typeface="Plus Jakarta Sans Medium" pitchFamily="2" charset="0"/>
        <a:ea typeface="+mn-ea"/>
        <a:cs typeface="+mn-cs"/>
      </a:defRPr>
    </a:lvl3pPr>
    <a:lvl4pPr marL="1371600" algn="l" defTabSz="914400" rtl="0" eaLnBrk="1" latinLnBrk="0" hangingPunct="1">
      <a:defRPr sz="1200" kern="1200">
        <a:solidFill>
          <a:schemeClr val="tx1"/>
        </a:solidFill>
        <a:latin typeface="Plus Jakarta Sans Medium" pitchFamily="2" charset="0"/>
        <a:ea typeface="+mn-ea"/>
        <a:cs typeface="+mn-cs"/>
      </a:defRPr>
    </a:lvl4pPr>
    <a:lvl5pPr marL="1828800" algn="l" defTabSz="914400" rtl="0" eaLnBrk="1" latinLnBrk="0" hangingPunct="1">
      <a:defRPr sz="1200" kern="1200">
        <a:solidFill>
          <a:schemeClr val="tx1"/>
        </a:solidFill>
        <a:latin typeface="Plus Jakarta Sans Medium"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Please note that grade 8 math and ELA and grade 11 ELA and Algebra II practice tests are not available in ADAM as of January 2, 2026, but they will be available soon.</a:t>
            </a:r>
          </a:p>
        </p:txBody>
      </p:sp>
      <p:sp>
        <p:nvSpPr>
          <p:cNvPr id="4" name="Slide Number Placeholder 3"/>
          <p:cNvSpPr>
            <a:spLocks noGrp="1"/>
          </p:cNvSpPr>
          <p:nvPr>
            <p:ph type="sldNum" sz="quarter" idx="5"/>
          </p:nvPr>
        </p:nvSpPr>
        <p:spPr/>
        <p:txBody>
          <a:bodyPr/>
          <a:lstStyle/>
          <a:p>
            <a:fld id="{654E6AB8-202A-7D41-9CBD-7C8AE42CF1A5}" type="slidenum">
              <a:rPr lang="en-US" smtClean="0"/>
              <a:pPr/>
              <a:t>53</a:t>
            </a:fld>
            <a:endParaRPr lang="en-US"/>
          </a:p>
        </p:txBody>
      </p:sp>
    </p:spTree>
    <p:extLst>
      <p:ext uri="{BB962C8B-B14F-4D97-AF65-F5344CB8AC3E}">
        <p14:creationId xmlns:p14="http://schemas.microsoft.com/office/powerpoint/2010/main" val="2550677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png"/><Relationship Id="rId26" Type="http://schemas.openxmlformats.org/officeDocument/2006/relationships/image" Target="../media/image3.svg"/><Relationship Id="rId3" Type="http://schemas.openxmlformats.org/officeDocument/2006/relationships/image" Target="../media/image24.png"/><Relationship Id="rId21" Type="http://schemas.openxmlformats.org/officeDocument/2006/relationships/image" Target="../media/image42.sv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2.png"/><Relationship Id="rId2" Type="http://schemas.openxmlformats.org/officeDocument/2006/relationships/image" Target="../media/image23.jpe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jpeg"/><Relationship Id="rId5" Type="http://schemas.openxmlformats.org/officeDocument/2006/relationships/image" Target="../media/image26.png"/><Relationship Id="rId15" Type="http://schemas.openxmlformats.org/officeDocument/2006/relationships/image" Target="../media/image36.sv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sv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emf"/><Relationship Id="rId27" Type="http://schemas.openxmlformats.org/officeDocument/2006/relationships/hyperlink" Target="https://pearsoneducationinc.sharepoint.com/sites/PearsonBrandHub" TargetMode="External"/></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7.png"/><Relationship Id="rId18" Type="http://schemas.openxmlformats.org/officeDocument/2006/relationships/image" Target="../media/image62.png"/><Relationship Id="rId26" Type="http://schemas.openxmlformats.org/officeDocument/2006/relationships/image" Target="../media/image70.jpeg"/><Relationship Id="rId39" Type="http://schemas.openxmlformats.org/officeDocument/2006/relationships/image" Target="../media/image83.png"/><Relationship Id="rId21" Type="http://schemas.openxmlformats.org/officeDocument/2006/relationships/image" Target="../media/image65.png"/><Relationship Id="rId34" Type="http://schemas.openxmlformats.org/officeDocument/2006/relationships/image" Target="../media/image78.png"/><Relationship Id="rId42" Type="http://schemas.openxmlformats.org/officeDocument/2006/relationships/image" Target="../media/image86.png"/><Relationship Id="rId7" Type="http://schemas.openxmlformats.org/officeDocument/2006/relationships/image" Target="../media/image51.jpeg"/><Relationship Id="rId2" Type="http://schemas.openxmlformats.org/officeDocument/2006/relationships/image" Target="../media/image46.png"/><Relationship Id="rId16" Type="http://schemas.openxmlformats.org/officeDocument/2006/relationships/image" Target="../media/image60.png"/><Relationship Id="rId20" Type="http://schemas.openxmlformats.org/officeDocument/2006/relationships/image" Target="../media/image64.png"/><Relationship Id="rId29" Type="http://schemas.openxmlformats.org/officeDocument/2006/relationships/image" Target="../media/image73.jpeg"/><Relationship Id="rId41" Type="http://schemas.openxmlformats.org/officeDocument/2006/relationships/image" Target="../media/image85.png"/><Relationship Id="rId1" Type="http://schemas.openxmlformats.org/officeDocument/2006/relationships/slideMaster" Target="../slideMasters/slideMaster1.xml"/><Relationship Id="rId6" Type="http://schemas.openxmlformats.org/officeDocument/2006/relationships/image" Target="../media/image50.jpeg"/><Relationship Id="rId11" Type="http://schemas.openxmlformats.org/officeDocument/2006/relationships/image" Target="../media/image55.png"/><Relationship Id="rId24" Type="http://schemas.openxmlformats.org/officeDocument/2006/relationships/image" Target="../media/image68.png"/><Relationship Id="rId32" Type="http://schemas.openxmlformats.org/officeDocument/2006/relationships/image" Target="../media/image76.png"/><Relationship Id="rId37" Type="http://schemas.openxmlformats.org/officeDocument/2006/relationships/image" Target="../media/image81.png"/><Relationship Id="rId40" Type="http://schemas.openxmlformats.org/officeDocument/2006/relationships/image" Target="../media/image84.png"/><Relationship Id="rId5" Type="http://schemas.openxmlformats.org/officeDocument/2006/relationships/image" Target="../media/image49.png"/><Relationship Id="rId15" Type="http://schemas.openxmlformats.org/officeDocument/2006/relationships/image" Target="../media/image59.png"/><Relationship Id="rId23" Type="http://schemas.openxmlformats.org/officeDocument/2006/relationships/image" Target="../media/image67.png"/><Relationship Id="rId28" Type="http://schemas.openxmlformats.org/officeDocument/2006/relationships/image" Target="../media/image72.jpeg"/><Relationship Id="rId36" Type="http://schemas.openxmlformats.org/officeDocument/2006/relationships/image" Target="../media/image80.png"/><Relationship Id="rId10" Type="http://schemas.openxmlformats.org/officeDocument/2006/relationships/image" Target="../media/image54.png"/><Relationship Id="rId19" Type="http://schemas.openxmlformats.org/officeDocument/2006/relationships/image" Target="../media/image63.png"/><Relationship Id="rId31" Type="http://schemas.openxmlformats.org/officeDocument/2006/relationships/image" Target="../media/image75.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6.png"/><Relationship Id="rId27" Type="http://schemas.openxmlformats.org/officeDocument/2006/relationships/image" Target="../media/image71.jpeg"/><Relationship Id="rId30" Type="http://schemas.openxmlformats.org/officeDocument/2006/relationships/image" Target="../media/image74.png"/><Relationship Id="rId35" Type="http://schemas.openxmlformats.org/officeDocument/2006/relationships/image" Target="../media/image79.jpeg"/><Relationship Id="rId43" Type="http://schemas.openxmlformats.org/officeDocument/2006/relationships/image" Target="../media/image87.png"/><Relationship Id="rId8" Type="http://schemas.openxmlformats.org/officeDocument/2006/relationships/image" Target="../media/image52.png"/><Relationship Id="rId3" Type="http://schemas.openxmlformats.org/officeDocument/2006/relationships/image" Target="../media/image47.png"/><Relationship Id="rId12" Type="http://schemas.openxmlformats.org/officeDocument/2006/relationships/image" Target="../media/image56.png"/><Relationship Id="rId17" Type="http://schemas.openxmlformats.org/officeDocument/2006/relationships/image" Target="../media/image61.png"/><Relationship Id="rId25" Type="http://schemas.openxmlformats.org/officeDocument/2006/relationships/image" Target="../media/image69.png"/><Relationship Id="rId33" Type="http://schemas.openxmlformats.org/officeDocument/2006/relationships/image" Target="../media/image77.png"/><Relationship Id="rId38" Type="http://schemas.openxmlformats.org/officeDocument/2006/relationships/image" Target="../media/image82.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8.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99.png"/><Relationship Id="rId18" Type="http://schemas.openxmlformats.org/officeDocument/2006/relationships/image" Target="../media/image104.png"/><Relationship Id="rId26" Type="http://schemas.openxmlformats.org/officeDocument/2006/relationships/image" Target="../media/image112.png"/><Relationship Id="rId39" Type="http://schemas.openxmlformats.org/officeDocument/2006/relationships/image" Target="../media/image125.png"/><Relationship Id="rId21" Type="http://schemas.openxmlformats.org/officeDocument/2006/relationships/image" Target="../media/image107.png"/><Relationship Id="rId34" Type="http://schemas.openxmlformats.org/officeDocument/2006/relationships/image" Target="../media/image120.png"/><Relationship Id="rId42" Type="http://schemas.openxmlformats.org/officeDocument/2006/relationships/image" Target="../media/image128.png"/><Relationship Id="rId47" Type="http://schemas.openxmlformats.org/officeDocument/2006/relationships/image" Target="../media/image133.png"/><Relationship Id="rId50" Type="http://schemas.openxmlformats.org/officeDocument/2006/relationships/image" Target="../media/image136.png"/><Relationship Id="rId7" Type="http://schemas.openxmlformats.org/officeDocument/2006/relationships/image" Target="../media/image93.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02.png"/><Relationship Id="rId29" Type="http://schemas.openxmlformats.org/officeDocument/2006/relationships/image" Target="../media/image115.png"/><Relationship Id="rId11" Type="http://schemas.openxmlformats.org/officeDocument/2006/relationships/image" Target="../media/image97.png"/><Relationship Id="rId24" Type="http://schemas.openxmlformats.org/officeDocument/2006/relationships/image" Target="../media/image110.png"/><Relationship Id="rId32" Type="http://schemas.openxmlformats.org/officeDocument/2006/relationships/image" Target="../media/image118.png"/><Relationship Id="rId37" Type="http://schemas.openxmlformats.org/officeDocument/2006/relationships/image" Target="../media/image123.png"/><Relationship Id="rId40" Type="http://schemas.openxmlformats.org/officeDocument/2006/relationships/image" Target="../media/image126.png"/><Relationship Id="rId45" Type="http://schemas.openxmlformats.org/officeDocument/2006/relationships/image" Target="../media/image131.png"/><Relationship Id="rId5" Type="http://schemas.openxmlformats.org/officeDocument/2006/relationships/image" Target="../media/image91.png"/><Relationship Id="rId15" Type="http://schemas.openxmlformats.org/officeDocument/2006/relationships/image" Target="../media/image101.png"/><Relationship Id="rId23" Type="http://schemas.openxmlformats.org/officeDocument/2006/relationships/image" Target="../media/image109.png"/><Relationship Id="rId28" Type="http://schemas.openxmlformats.org/officeDocument/2006/relationships/image" Target="../media/image114.png"/><Relationship Id="rId36" Type="http://schemas.openxmlformats.org/officeDocument/2006/relationships/image" Target="../media/image122.png"/><Relationship Id="rId49" Type="http://schemas.openxmlformats.org/officeDocument/2006/relationships/image" Target="../media/image135.png"/><Relationship Id="rId10" Type="http://schemas.openxmlformats.org/officeDocument/2006/relationships/image" Target="../media/image96.png"/><Relationship Id="rId19" Type="http://schemas.openxmlformats.org/officeDocument/2006/relationships/image" Target="../media/image105.png"/><Relationship Id="rId31" Type="http://schemas.openxmlformats.org/officeDocument/2006/relationships/image" Target="../media/image117.png"/><Relationship Id="rId44" Type="http://schemas.openxmlformats.org/officeDocument/2006/relationships/image" Target="../media/image130.png"/><Relationship Id="rId52" Type="http://schemas.openxmlformats.org/officeDocument/2006/relationships/image" Target="../media/image138.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100.png"/><Relationship Id="rId22" Type="http://schemas.openxmlformats.org/officeDocument/2006/relationships/image" Target="../media/image108.png"/><Relationship Id="rId27" Type="http://schemas.openxmlformats.org/officeDocument/2006/relationships/image" Target="../media/image113.png"/><Relationship Id="rId30" Type="http://schemas.openxmlformats.org/officeDocument/2006/relationships/image" Target="../media/image116.png"/><Relationship Id="rId35" Type="http://schemas.openxmlformats.org/officeDocument/2006/relationships/image" Target="../media/image121.png"/><Relationship Id="rId43" Type="http://schemas.openxmlformats.org/officeDocument/2006/relationships/image" Target="../media/image129.png"/><Relationship Id="rId48" Type="http://schemas.openxmlformats.org/officeDocument/2006/relationships/image" Target="../media/image134.png"/><Relationship Id="rId8" Type="http://schemas.openxmlformats.org/officeDocument/2006/relationships/image" Target="../media/image94.png"/><Relationship Id="rId51" Type="http://schemas.openxmlformats.org/officeDocument/2006/relationships/image" Target="../media/image137.png"/><Relationship Id="rId3" Type="http://schemas.openxmlformats.org/officeDocument/2006/relationships/image" Target="../media/image89.png"/><Relationship Id="rId12" Type="http://schemas.openxmlformats.org/officeDocument/2006/relationships/image" Target="../media/image98.png"/><Relationship Id="rId17" Type="http://schemas.openxmlformats.org/officeDocument/2006/relationships/image" Target="../media/image103.png"/><Relationship Id="rId25" Type="http://schemas.openxmlformats.org/officeDocument/2006/relationships/image" Target="../media/image111.png"/><Relationship Id="rId33" Type="http://schemas.openxmlformats.org/officeDocument/2006/relationships/image" Target="../media/image119.png"/><Relationship Id="rId38" Type="http://schemas.openxmlformats.org/officeDocument/2006/relationships/image" Target="../media/image124.png"/><Relationship Id="rId46" Type="http://schemas.openxmlformats.org/officeDocument/2006/relationships/image" Target="../media/image132.png"/><Relationship Id="rId20" Type="http://schemas.openxmlformats.org/officeDocument/2006/relationships/image" Target="../media/image106.png"/><Relationship Id="rId41" Type="http://schemas.openxmlformats.org/officeDocument/2006/relationships/image" Target="../media/image127.png"/><Relationship Id="rId1" Type="http://schemas.openxmlformats.org/officeDocument/2006/relationships/slideMaster" Target="../slideMasters/slideMaster1.xml"/><Relationship Id="rId6" Type="http://schemas.openxmlformats.org/officeDocument/2006/relationships/image" Target="../media/image92.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6.png"/><Relationship Id="rId18" Type="http://schemas.openxmlformats.org/officeDocument/2006/relationships/image" Target="../media/image151.png"/><Relationship Id="rId26" Type="http://schemas.openxmlformats.org/officeDocument/2006/relationships/image" Target="../media/image159.png"/><Relationship Id="rId39" Type="http://schemas.openxmlformats.org/officeDocument/2006/relationships/image" Target="../media/image172.png"/><Relationship Id="rId21" Type="http://schemas.openxmlformats.org/officeDocument/2006/relationships/image" Target="../media/image154.png"/><Relationship Id="rId34" Type="http://schemas.openxmlformats.org/officeDocument/2006/relationships/image" Target="../media/image167.png"/><Relationship Id="rId42" Type="http://schemas.openxmlformats.org/officeDocument/2006/relationships/image" Target="../media/image175.png"/><Relationship Id="rId47" Type="http://schemas.openxmlformats.org/officeDocument/2006/relationships/image" Target="../media/image180.png"/><Relationship Id="rId50" Type="http://schemas.openxmlformats.org/officeDocument/2006/relationships/image" Target="../media/image183.png"/><Relationship Id="rId7" Type="http://schemas.openxmlformats.org/officeDocument/2006/relationships/image" Target="../media/image140.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49.png"/><Relationship Id="rId29" Type="http://schemas.openxmlformats.org/officeDocument/2006/relationships/image" Target="../media/image162.png"/><Relationship Id="rId11" Type="http://schemas.openxmlformats.org/officeDocument/2006/relationships/image" Target="../media/image144.png"/><Relationship Id="rId24" Type="http://schemas.openxmlformats.org/officeDocument/2006/relationships/image" Target="../media/image157.png"/><Relationship Id="rId32" Type="http://schemas.openxmlformats.org/officeDocument/2006/relationships/image" Target="../media/image165.png"/><Relationship Id="rId37" Type="http://schemas.openxmlformats.org/officeDocument/2006/relationships/image" Target="../media/image170.png"/><Relationship Id="rId40" Type="http://schemas.openxmlformats.org/officeDocument/2006/relationships/image" Target="../media/image173.png"/><Relationship Id="rId45" Type="http://schemas.openxmlformats.org/officeDocument/2006/relationships/image" Target="../media/image178.png"/><Relationship Id="rId5" Type="http://schemas.openxmlformats.org/officeDocument/2006/relationships/image" Target="../media/image91.png"/><Relationship Id="rId15" Type="http://schemas.openxmlformats.org/officeDocument/2006/relationships/image" Target="../media/image148.png"/><Relationship Id="rId23" Type="http://schemas.openxmlformats.org/officeDocument/2006/relationships/image" Target="../media/image156.png"/><Relationship Id="rId28" Type="http://schemas.openxmlformats.org/officeDocument/2006/relationships/image" Target="../media/image161.png"/><Relationship Id="rId36" Type="http://schemas.openxmlformats.org/officeDocument/2006/relationships/image" Target="../media/image169.png"/><Relationship Id="rId49" Type="http://schemas.openxmlformats.org/officeDocument/2006/relationships/image" Target="../media/image182.png"/><Relationship Id="rId10" Type="http://schemas.openxmlformats.org/officeDocument/2006/relationships/image" Target="../media/image143.png"/><Relationship Id="rId19" Type="http://schemas.openxmlformats.org/officeDocument/2006/relationships/image" Target="../media/image152.png"/><Relationship Id="rId31" Type="http://schemas.openxmlformats.org/officeDocument/2006/relationships/image" Target="../media/image164.png"/><Relationship Id="rId44" Type="http://schemas.openxmlformats.org/officeDocument/2006/relationships/image" Target="../media/image177.png"/><Relationship Id="rId52" Type="http://schemas.openxmlformats.org/officeDocument/2006/relationships/image" Target="../media/image185.png"/><Relationship Id="rId4" Type="http://schemas.openxmlformats.org/officeDocument/2006/relationships/image" Target="../media/image90.png"/><Relationship Id="rId9" Type="http://schemas.openxmlformats.org/officeDocument/2006/relationships/image" Target="../media/image142.png"/><Relationship Id="rId14" Type="http://schemas.openxmlformats.org/officeDocument/2006/relationships/image" Target="../media/image147.png"/><Relationship Id="rId22" Type="http://schemas.openxmlformats.org/officeDocument/2006/relationships/image" Target="../media/image155.png"/><Relationship Id="rId27" Type="http://schemas.openxmlformats.org/officeDocument/2006/relationships/image" Target="../media/image160.png"/><Relationship Id="rId30" Type="http://schemas.openxmlformats.org/officeDocument/2006/relationships/image" Target="../media/image163.png"/><Relationship Id="rId35" Type="http://schemas.openxmlformats.org/officeDocument/2006/relationships/image" Target="../media/image168.png"/><Relationship Id="rId43" Type="http://schemas.openxmlformats.org/officeDocument/2006/relationships/image" Target="../media/image176.png"/><Relationship Id="rId48" Type="http://schemas.openxmlformats.org/officeDocument/2006/relationships/image" Target="../media/image181.png"/><Relationship Id="rId8" Type="http://schemas.openxmlformats.org/officeDocument/2006/relationships/image" Target="../media/image141.png"/><Relationship Id="rId51" Type="http://schemas.openxmlformats.org/officeDocument/2006/relationships/image" Target="../media/image184.png"/><Relationship Id="rId3" Type="http://schemas.openxmlformats.org/officeDocument/2006/relationships/image" Target="../media/image89.png"/><Relationship Id="rId12" Type="http://schemas.openxmlformats.org/officeDocument/2006/relationships/image" Target="../media/image145.png"/><Relationship Id="rId17" Type="http://schemas.openxmlformats.org/officeDocument/2006/relationships/image" Target="../media/image150.png"/><Relationship Id="rId25" Type="http://schemas.openxmlformats.org/officeDocument/2006/relationships/image" Target="../media/image158.png"/><Relationship Id="rId33" Type="http://schemas.openxmlformats.org/officeDocument/2006/relationships/image" Target="../media/image166.png"/><Relationship Id="rId38" Type="http://schemas.openxmlformats.org/officeDocument/2006/relationships/image" Target="../media/image171.png"/><Relationship Id="rId46" Type="http://schemas.openxmlformats.org/officeDocument/2006/relationships/image" Target="../media/image179.png"/><Relationship Id="rId20" Type="http://schemas.openxmlformats.org/officeDocument/2006/relationships/image" Target="../media/image153.png"/><Relationship Id="rId41" Type="http://schemas.openxmlformats.org/officeDocument/2006/relationships/image" Target="../media/image174.png"/><Relationship Id="rId1" Type="http://schemas.openxmlformats.org/officeDocument/2006/relationships/slideMaster" Target="../slideMasters/slideMaster1.xml"/><Relationship Id="rId6" Type="http://schemas.openxmlformats.org/officeDocument/2006/relationships/image" Target="../media/image139.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7.png"/><Relationship Id="rId21" Type="http://schemas.openxmlformats.org/officeDocument/2006/relationships/image" Target="../media/image203.png"/><Relationship Id="rId63" Type="http://schemas.openxmlformats.org/officeDocument/2006/relationships/image" Target="../media/image243.png"/><Relationship Id="rId159" Type="http://schemas.openxmlformats.org/officeDocument/2006/relationships/image" Target="../media/image339.png"/><Relationship Id="rId170" Type="http://schemas.openxmlformats.org/officeDocument/2006/relationships/image" Target="../media/image350.svg"/><Relationship Id="rId226" Type="http://schemas.openxmlformats.org/officeDocument/2006/relationships/image" Target="../media/image34.svg"/><Relationship Id="rId107" Type="http://schemas.openxmlformats.org/officeDocument/2006/relationships/image" Target="../media/image287.png"/><Relationship Id="rId11" Type="http://schemas.openxmlformats.org/officeDocument/2006/relationships/image" Target="../media/image193.png"/><Relationship Id="rId32" Type="http://schemas.openxmlformats.org/officeDocument/2006/relationships/image" Target="../media/image212.svg"/><Relationship Id="rId53" Type="http://schemas.openxmlformats.org/officeDocument/2006/relationships/image" Target="../media/image233.png"/><Relationship Id="rId74" Type="http://schemas.openxmlformats.org/officeDocument/2006/relationships/image" Target="../media/image254.svg"/><Relationship Id="rId128" Type="http://schemas.openxmlformats.org/officeDocument/2006/relationships/image" Target="../media/image308.svg"/><Relationship Id="rId149" Type="http://schemas.openxmlformats.org/officeDocument/2006/relationships/image" Target="../media/image329.png"/><Relationship Id="rId5" Type="http://schemas.openxmlformats.org/officeDocument/2006/relationships/image" Target="../media/image39.png"/><Relationship Id="rId95" Type="http://schemas.openxmlformats.org/officeDocument/2006/relationships/image" Target="../media/image275.png"/><Relationship Id="rId160" Type="http://schemas.openxmlformats.org/officeDocument/2006/relationships/image" Target="../media/image340.svg"/><Relationship Id="rId181" Type="http://schemas.openxmlformats.org/officeDocument/2006/relationships/image" Target="../media/image361.png"/><Relationship Id="rId216" Type="http://schemas.openxmlformats.org/officeDocument/2006/relationships/image" Target="../media/image396.svg"/><Relationship Id="rId237" Type="http://schemas.openxmlformats.org/officeDocument/2006/relationships/image" Target="../media/image415.png"/><Relationship Id="rId258" Type="http://schemas.openxmlformats.org/officeDocument/2006/relationships/image" Target="../media/image434.svg"/><Relationship Id="rId22" Type="http://schemas.openxmlformats.org/officeDocument/2006/relationships/image" Target="../media/image204.svg"/><Relationship Id="rId43" Type="http://schemas.openxmlformats.org/officeDocument/2006/relationships/image" Target="../media/image223.png"/><Relationship Id="rId64" Type="http://schemas.openxmlformats.org/officeDocument/2006/relationships/image" Target="../media/image244.svg"/><Relationship Id="rId118" Type="http://schemas.openxmlformats.org/officeDocument/2006/relationships/image" Target="../media/image298.svg"/><Relationship Id="rId139" Type="http://schemas.openxmlformats.org/officeDocument/2006/relationships/image" Target="../media/image319.png"/><Relationship Id="rId85" Type="http://schemas.openxmlformats.org/officeDocument/2006/relationships/image" Target="../media/image265.png"/><Relationship Id="rId150" Type="http://schemas.openxmlformats.org/officeDocument/2006/relationships/image" Target="../media/image330.svg"/><Relationship Id="rId171" Type="http://schemas.openxmlformats.org/officeDocument/2006/relationships/image" Target="../media/image351.png"/><Relationship Id="rId192" Type="http://schemas.openxmlformats.org/officeDocument/2006/relationships/image" Target="../media/image372.svg"/><Relationship Id="rId206" Type="http://schemas.openxmlformats.org/officeDocument/2006/relationships/image" Target="../media/image386.svg"/><Relationship Id="rId227" Type="http://schemas.openxmlformats.org/officeDocument/2006/relationships/image" Target="../media/image405.png"/><Relationship Id="rId248" Type="http://schemas.openxmlformats.org/officeDocument/2006/relationships/image" Target="../media/image426.svg"/><Relationship Id="rId12" Type="http://schemas.openxmlformats.org/officeDocument/2006/relationships/image" Target="../media/image194.svg"/><Relationship Id="rId33" Type="http://schemas.openxmlformats.org/officeDocument/2006/relationships/image" Target="../media/image213.png"/><Relationship Id="rId108" Type="http://schemas.openxmlformats.org/officeDocument/2006/relationships/image" Target="../media/image288.svg"/><Relationship Id="rId129" Type="http://schemas.openxmlformats.org/officeDocument/2006/relationships/image" Target="../media/image309.png"/><Relationship Id="rId54" Type="http://schemas.openxmlformats.org/officeDocument/2006/relationships/image" Target="../media/image234.svg"/><Relationship Id="rId75" Type="http://schemas.openxmlformats.org/officeDocument/2006/relationships/image" Target="../media/image255.png"/><Relationship Id="rId96" Type="http://schemas.openxmlformats.org/officeDocument/2006/relationships/image" Target="../media/image276.svg"/><Relationship Id="rId140" Type="http://schemas.openxmlformats.org/officeDocument/2006/relationships/image" Target="../media/image320.svg"/><Relationship Id="rId161" Type="http://schemas.openxmlformats.org/officeDocument/2006/relationships/image" Target="../media/image341.png"/><Relationship Id="rId182" Type="http://schemas.openxmlformats.org/officeDocument/2006/relationships/image" Target="../media/image362.svg"/><Relationship Id="rId217" Type="http://schemas.openxmlformats.org/officeDocument/2006/relationships/image" Target="../media/image397.png"/><Relationship Id="rId6" Type="http://schemas.openxmlformats.org/officeDocument/2006/relationships/image" Target="../media/image40.svg"/><Relationship Id="rId238" Type="http://schemas.openxmlformats.org/officeDocument/2006/relationships/image" Target="../media/image416.svg"/><Relationship Id="rId259" Type="http://schemas.openxmlformats.org/officeDocument/2006/relationships/image" Target="../media/image435.png"/><Relationship Id="rId23" Type="http://schemas.openxmlformats.org/officeDocument/2006/relationships/image" Target="../media/image35.png"/><Relationship Id="rId119" Type="http://schemas.openxmlformats.org/officeDocument/2006/relationships/image" Target="../media/image299.png"/><Relationship Id="rId44" Type="http://schemas.openxmlformats.org/officeDocument/2006/relationships/image" Target="../media/image224.svg"/><Relationship Id="rId65" Type="http://schemas.openxmlformats.org/officeDocument/2006/relationships/image" Target="../media/image245.png"/><Relationship Id="rId86" Type="http://schemas.openxmlformats.org/officeDocument/2006/relationships/image" Target="../media/image266.svg"/><Relationship Id="rId130" Type="http://schemas.openxmlformats.org/officeDocument/2006/relationships/image" Target="../media/image310.svg"/><Relationship Id="rId151" Type="http://schemas.openxmlformats.org/officeDocument/2006/relationships/image" Target="../media/image331.png"/><Relationship Id="rId172" Type="http://schemas.openxmlformats.org/officeDocument/2006/relationships/image" Target="../media/image352.svg"/><Relationship Id="rId193" Type="http://schemas.openxmlformats.org/officeDocument/2006/relationships/image" Target="../media/image373.png"/><Relationship Id="rId207" Type="http://schemas.openxmlformats.org/officeDocument/2006/relationships/image" Target="../media/image387.png"/><Relationship Id="rId228" Type="http://schemas.openxmlformats.org/officeDocument/2006/relationships/image" Target="../media/image406.svg"/><Relationship Id="rId249" Type="http://schemas.openxmlformats.org/officeDocument/2006/relationships/image" Target="../media/image427.png"/><Relationship Id="rId13" Type="http://schemas.openxmlformats.org/officeDocument/2006/relationships/image" Target="../media/image195.png"/><Relationship Id="rId109" Type="http://schemas.openxmlformats.org/officeDocument/2006/relationships/image" Target="../media/image289.png"/><Relationship Id="rId260" Type="http://schemas.openxmlformats.org/officeDocument/2006/relationships/image" Target="../media/image436.svg"/><Relationship Id="rId34" Type="http://schemas.openxmlformats.org/officeDocument/2006/relationships/image" Target="../media/image214.svg"/><Relationship Id="rId55" Type="http://schemas.openxmlformats.org/officeDocument/2006/relationships/image" Target="../media/image235.png"/><Relationship Id="rId76" Type="http://schemas.openxmlformats.org/officeDocument/2006/relationships/image" Target="../media/image256.svg"/><Relationship Id="rId97" Type="http://schemas.openxmlformats.org/officeDocument/2006/relationships/image" Target="../media/image277.png"/><Relationship Id="rId120" Type="http://schemas.openxmlformats.org/officeDocument/2006/relationships/image" Target="../media/image300.svg"/><Relationship Id="rId141" Type="http://schemas.openxmlformats.org/officeDocument/2006/relationships/image" Target="../media/image321.png"/><Relationship Id="rId7" Type="http://schemas.openxmlformats.org/officeDocument/2006/relationships/image" Target="../media/image189.png"/><Relationship Id="rId162" Type="http://schemas.openxmlformats.org/officeDocument/2006/relationships/image" Target="../media/image342.svg"/><Relationship Id="rId183" Type="http://schemas.openxmlformats.org/officeDocument/2006/relationships/image" Target="../media/image363.png"/><Relationship Id="rId218" Type="http://schemas.openxmlformats.org/officeDocument/2006/relationships/image" Target="../media/image398.svg"/><Relationship Id="rId239" Type="http://schemas.openxmlformats.org/officeDocument/2006/relationships/image" Target="../media/image417.png"/><Relationship Id="rId250" Type="http://schemas.openxmlformats.org/officeDocument/2006/relationships/image" Target="../media/image428.svg"/><Relationship Id="rId24" Type="http://schemas.openxmlformats.org/officeDocument/2006/relationships/image" Target="../media/image36.svg"/><Relationship Id="rId45" Type="http://schemas.openxmlformats.org/officeDocument/2006/relationships/image" Target="../media/image225.png"/><Relationship Id="rId66" Type="http://schemas.openxmlformats.org/officeDocument/2006/relationships/image" Target="../media/image246.svg"/><Relationship Id="rId87" Type="http://schemas.openxmlformats.org/officeDocument/2006/relationships/image" Target="../media/image267.png"/><Relationship Id="rId110" Type="http://schemas.openxmlformats.org/officeDocument/2006/relationships/image" Target="../media/image290.svg"/><Relationship Id="rId131" Type="http://schemas.openxmlformats.org/officeDocument/2006/relationships/image" Target="../media/image311.png"/><Relationship Id="rId152" Type="http://schemas.openxmlformats.org/officeDocument/2006/relationships/image" Target="../media/image332.svg"/><Relationship Id="rId173" Type="http://schemas.openxmlformats.org/officeDocument/2006/relationships/image" Target="../media/image353.png"/><Relationship Id="rId194" Type="http://schemas.openxmlformats.org/officeDocument/2006/relationships/image" Target="../media/image374.svg"/><Relationship Id="rId208" Type="http://schemas.openxmlformats.org/officeDocument/2006/relationships/image" Target="../media/image388.svg"/><Relationship Id="rId229" Type="http://schemas.openxmlformats.org/officeDocument/2006/relationships/image" Target="../media/image407.png"/><Relationship Id="rId240" Type="http://schemas.openxmlformats.org/officeDocument/2006/relationships/image" Target="../media/image418.svg"/><Relationship Id="rId261" Type="http://schemas.openxmlformats.org/officeDocument/2006/relationships/image" Target="../media/image437.png"/><Relationship Id="rId14" Type="http://schemas.openxmlformats.org/officeDocument/2006/relationships/image" Target="../media/image196.svg"/><Relationship Id="rId35" Type="http://schemas.openxmlformats.org/officeDocument/2006/relationships/image" Target="../media/image215.png"/><Relationship Id="rId56" Type="http://schemas.openxmlformats.org/officeDocument/2006/relationships/image" Target="../media/image236.svg"/><Relationship Id="rId77" Type="http://schemas.openxmlformats.org/officeDocument/2006/relationships/image" Target="../media/image257.png"/><Relationship Id="rId100" Type="http://schemas.openxmlformats.org/officeDocument/2006/relationships/image" Target="../media/image280.svg"/><Relationship Id="rId8" Type="http://schemas.openxmlformats.org/officeDocument/2006/relationships/image" Target="../media/image190.svg"/><Relationship Id="rId98" Type="http://schemas.openxmlformats.org/officeDocument/2006/relationships/image" Target="../media/image278.svg"/><Relationship Id="rId121" Type="http://schemas.openxmlformats.org/officeDocument/2006/relationships/image" Target="../media/image301.png"/><Relationship Id="rId142" Type="http://schemas.openxmlformats.org/officeDocument/2006/relationships/image" Target="../media/image322.svg"/><Relationship Id="rId163" Type="http://schemas.openxmlformats.org/officeDocument/2006/relationships/image" Target="../media/image343.png"/><Relationship Id="rId184" Type="http://schemas.openxmlformats.org/officeDocument/2006/relationships/image" Target="../media/image364.svg"/><Relationship Id="rId219" Type="http://schemas.openxmlformats.org/officeDocument/2006/relationships/image" Target="../media/image399.png"/><Relationship Id="rId230" Type="http://schemas.openxmlformats.org/officeDocument/2006/relationships/image" Target="../media/image408.svg"/><Relationship Id="rId251" Type="http://schemas.openxmlformats.org/officeDocument/2006/relationships/image" Target="../media/image429.png"/><Relationship Id="rId25" Type="http://schemas.openxmlformats.org/officeDocument/2006/relationships/image" Target="../media/image205.png"/><Relationship Id="rId46" Type="http://schemas.openxmlformats.org/officeDocument/2006/relationships/image" Target="../media/image226.svg"/><Relationship Id="rId67" Type="http://schemas.openxmlformats.org/officeDocument/2006/relationships/image" Target="../media/image247.png"/><Relationship Id="rId88" Type="http://schemas.openxmlformats.org/officeDocument/2006/relationships/image" Target="../media/image268.svg"/><Relationship Id="rId111" Type="http://schemas.openxmlformats.org/officeDocument/2006/relationships/image" Target="../media/image291.png"/><Relationship Id="rId132" Type="http://schemas.openxmlformats.org/officeDocument/2006/relationships/image" Target="../media/image312.svg"/><Relationship Id="rId153" Type="http://schemas.openxmlformats.org/officeDocument/2006/relationships/image" Target="../media/image333.png"/><Relationship Id="rId174" Type="http://schemas.openxmlformats.org/officeDocument/2006/relationships/image" Target="../media/image354.svg"/><Relationship Id="rId195" Type="http://schemas.openxmlformats.org/officeDocument/2006/relationships/image" Target="../media/image375.png"/><Relationship Id="rId209" Type="http://schemas.openxmlformats.org/officeDocument/2006/relationships/image" Target="../media/image389.png"/><Relationship Id="rId220" Type="http://schemas.openxmlformats.org/officeDocument/2006/relationships/image" Target="../media/image400.svg"/><Relationship Id="rId241" Type="http://schemas.openxmlformats.org/officeDocument/2006/relationships/image" Target="../media/image419.png"/><Relationship Id="rId15" Type="http://schemas.openxmlformats.org/officeDocument/2006/relationships/image" Target="../media/image197.png"/><Relationship Id="rId36" Type="http://schemas.openxmlformats.org/officeDocument/2006/relationships/image" Target="../media/image216.svg"/><Relationship Id="rId57" Type="http://schemas.openxmlformats.org/officeDocument/2006/relationships/image" Target="../media/image237.png"/><Relationship Id="rId262" Type="http://schemas.openxmlformats.org/officeDocument/2006/relationships/image" Target="../media/image438.svg"/><Relationship Id="rId78" Type="http://schemas.openxmlformats.org/officeDocument/2006/relationships/image" Target="../media/image258.svg"/><Relationship Id="rId99" Type="http://schemas.openxmlformats.org/officeDocument/2006/relationships/image" Target="../media/image279.png"/><Relationship Id="rId101" Type="http://schemas.openxmlformats.org/officeDocument/2006/relationships/image" Target="../media/image281.png"/><Relationship Id="rId122" Type="http://schemas.openxmlformats.org/officeDocument/2006/relationships/image" Target="../media/image302.svg"/><Relationship Id="rId143" Type="http://schemas.openxmlformats.org/officeDocument/2006/relationships/image" Target="../media/image323.png"/><Relationship Id="rId164" Type="http://schemas.openxmlformats.org/officeDocument/2006/relationships/image" Target="../media/image344.svg"/><Relationship Id="rId185" Type="http://schemas.openxmlformats.org/officeDocument/2006/relationships/image" Target="../media/image365.png"/><Relationship Id="rId9" Type="http://schemas.openxmlformats.org/officeDocument/2006/relationships/image" Target="../media/image191.png"/><Relationship Id="rId210" Type="http://schemas.openxmlformats.org/officeDocument/2006/relationships/image" Target="../media/image390.svg"/><Relationship Id="rId26" Type="http://schemas.openxmlformats.org/officeDocument/2006/relationships/image" Target="../media/image206.svg"/><Relationship Id="rId231" Type="http://schemas.openxmlformats.org/officeDocument/2006/relationships/image" Target="../media/image409.png"/><Relationship Id="rId252" Type="http://schemas.openxmlformats.org/officeDocument/2006/relationships/image" Target="../media/image430.svg"/><Relationship Id="rId47" Type="http://schemas.openxmlformats.org/officeDocument/2006/relationships/image" Target="../media/image227.png"/><Relationship Id="rId68" Type="http://schemas.openxmlformats.org/officeDocument/2006/relationships/image" Target="../media/image248.svg"/><Relationship Id="rId89" Type="http://schemas.openxmlformats.org/officeDocument/2006/relationships/image" Target="../media/image269.png"/><Relationship Id="rId112" Type="http://schemas.openxmlformats.org/officeDocument/2006/relationships/image" Target="../media/image292.svg"/><Relationship Id="rId133" Type="http://schemas.openxmlformats.org/officeDocument/2006/relationships/image" Target="../media/image313.png"/><Relationship Id="rId154" Type="http://schemas.openxmlformats.org/officeDocument/2006/relationships/image" Target="../media/image334.svg"/><Relationship Id="rId175" Type="http://schemas.openxmlformats.org/officeDocument/2006/relationships/image" Target="../media/image355.png"/><Relationship Id="rId196" Type="http://schemas.openxmlformats.org/officeDocument/2006/relationships/image" Target="../media/image376.svg"/><Relationship Id="rId200" Type="http://schemas.openxmlformats.org/officeDocument/2006/relationships/image" Target="../media/image380.svg"/><Relationship Id="rId16" Type="http://schemas.openxmlformats.org/officeDocument/2006/relationships/image" Target="../media/image198.svg"/><Relationship Id="rId221" Type="http://schemas.openxmlformats.org/officeDocument/2006/relationships/image" Target="../media/image401.png"/><Relationship Id="rId242" Type="http://schemas.openxmlformats.org/officeDocument/2006/relationships/image" Target="../media/image420.svg"/><Relationship Id="rId263" Type="http://schemas.openxmlformats.org/officeDocument/2006/relationships/image" Target="../media/image41.png"/><Relationship Id="rId37" Type="http://schemas.openxmlformats.org/officeDocument/2006/relationships/image" Target="../media/image217.png"/><Relationship Id="rId58" Type="http://schemas.openxmlformats.org/officeDocument/2006/relationships/image" Target="../media/image238.svg"/><Relationship Id="rId79" Type="http://schemas.openxmlformats.org/officeDocument/2006/relationships/image" Target="../media/image259.png"/><Relationship Id="rId102" Type="http://schemas.openxmlformats.org/officeDocument/2006/relationships/image" Target="../media/image282.svg"/><Relationship Id="rId123" Type="http://schemas.openxmlformats.org/officeDocument/2006/relationships/image" Target="../media/image303.png"/><Relationship Id="rId144" Type="http://schemas.openxmlformats.org/officeDocument/2006/relationships/image" Target="../media/image324.svg"/><Relationship Id="rId90" Type="http://schemas.openxmlformats.org/officeDocument/2006/relationships/image" Target="../media/image270.svg"/><Relationship Id="rId165" Type="http://schemas.openxmlformats.org/officeDocument/2006/relationships/image" Target="../media/image345.png"/><Relationship Id="rId186" Type="http://schemas.openxmlformats.org/officeDocument/2006/relationships/image" Target="../media/image366.svg"/><Relationship Id="rId211" Type="http://schemas.openxmlformats.org/officeDocument/2006/relationships/image" Target="../media/image391.png"/><Relationship Id="rId232" Type="http://schemas.openxmlformats.org/officeDocument/2006/relationships/image" Target="../media/image410.svg"/><Relationship Id="rId253" Type="http://schemas.openxmlformats.org/officeDocument/2006/relationships/image" Target="../media/image37.png"/><Relationship Id="rId27" Type="http://schemas.openxmlformats.org/officeDocument/2006/relationships/image" Target="../media/image207.png"/><Relationship Id="rId48" Type="http://schemas.openxmlformats.org/officeDocument/2006/relationships/image" Target="../media/image228.svg"/><Relationship Id="rId69" Type="http://schemas.openxmlformats.org/officeDocument/2006/relationships/image" Target="../media/image249.png"/><Relationship Id="rId113" Type="http://schemas.openxmlformats.org/officeDocument/2006/relationships/image" Target="../media/image293.png"/><Relationship Id="rId134" Type="http://schemas.openxmlformats.org/officeDocument/2006/relationships/image" Target="../media/image314.svg"/><Relationship Id="rId80" Type="http://schemas.openxmlformats.org/officeDocument/2006/relationships/image" Target="../media/image260.svg"/><Relationship Id="rId155" Type="http://schemas.openxmlformats.org/officeDocument/2006/relationships/image" Target="../media/image335.png"/><Relationship Id="rId176" Type="http://schemas.openxmlformats.org/officeDocument/2006/relationships/image" Target="../media/image356.svg"/><Relationship Id="rId197" Type="http://schemas.openxmlformats.org/officeDocument/2006/relationships/image" Target="../media/image377.png"/><Relationship Id="rId201" Type="http://schemas.openxmlformats.org/officeDocument/2006/relationships/image" Target="../media/image381.png"/><Relationship Id="rId222" Type="http://schemas.openxmlformats.org/officeDocument/2006/relationships/image" Target="../media/image402.svg"/><Relationship Id="rId243" Type="http://schemas.openxmlformats.org/officeDocument/2006/relationships/image" Target="../media/image421.png"/><Relationship Id="rId264" Type="http://schemas.openxmlformats.org/officeDocument/2006/relationships/image" Target="../media/image42.svg"/><Relationship Id="rId17" Type="http://schemas.openxmlformats.org/officeDocument/2006/relationships/image" Target="../media/image199.png"/><Relationship Id="rId38" Type="http://schemas.openxmlformats.org/officeDocument/2006/relationships/image" Target="../media/image218.svg"/><Relationship Id="rId59" Type="http://schemas.openxmlformats.org/officeDocument/2006/relationships/image" Target="../media/image239.png"/><Relationship Id="rId103" Type="http://schemas.openxmlformats.org/officeDocument/2006/relationships/image" Target="../media/image283.png"/><Relationship Id="rId124" Type="http://schemas.openxmlformats.org/officeDocument/2006/relationships/image" Target="../media/image304.svg"/><Relationship Id="rId70" Type="http://schemas.openxmlformats.org/officeDocument/2006/relationships/image" Target="../media/image250.svg"/><Relationship Id="rId91" Type="http://schemas.openxmlformats.org/officeDocument/2006/relationships/image" Target="../media/image271.png"/><Relationship Id="rId145" Type="http://schemas.openxmlformats.org/officeDocument/2006/relationships/image" Target="../media/image325.png"/><Relationship Id="rId166" Type="http://schemas.openxmlformats.org/officeDocument/2006/relationships/image" Target="../media/image346.svg"/><Relationship Id="rId187" Type="http://schemas.openxmlformats.org/officeDocument/2006/relationships/image" Target="../media/image367.png"/><Relationship Id="rId1" Type="http://schemas.openxmlformats.org/officeDocument/2006/relationships/slideMaster" Target="../slideMasters/slideMaster1.xml"/><Relationship Id="rId212" Type="http://schemas.openxmlformats.org/officeDocument/2006/relationships/image" Target="../media/image392.svg"/><Relationship Id="rId233" Type="http://schemas.openxmlformats.org/officeDocument/2006/relationships/image" Target="../media/image411.png"/><Relationship Id="rId254" Type="http://schemas.openxmlformats.org/officeDocument/2006/relationships/image" Target="../media/image38.svg"/><Relationship Id="rId28" Type="http://schemas.openxmlformats.org/officeDocument/2006/relationships/image" Target="../media/image208.svg"/><Relationship Id="rId49" Type="http://schemas.openxmlformats.org/officeDocument/2006/relationships/image" Target="../media/image229.png"/><Relationship Id="rId114" Type="http://schemas.openxmlformats.org/officeDocument/2006/relationships/image" Target="../media/image294.svg"/><Relationship Id="rId60" Type="http://schemas.openxmlformats.org/officeDocument/2006/relationships/image" Target="../media/image240.svg"/><Relationship Id="rId81" Type="http://schemas.openxmlformats.org/officeDocument/2006/relationships/image" Target="../media/image261.png"/><Relationship Id="rId135" Type="http://schemas.openxmlformats.org/officeDocument/2006/relationships/image" Target="../media/image315.png"/><Relationship Id="rId156" Type="http://schemas.openxmlformats.org/officeDocument/2006/relationships/image" Target="../media/image336.svg"/><Relationship Id="rId177" Type="http://schemas.openxmlformats.org/officeDocument/2006/relationships/image" Target="../media/image357.png"/><Relationship Id="rId198" Type="http://schemas.openxmlformats.org/officeDocument/2006/relationships/image" Target="../media/image378.svg"/><Relationship Id="rId202" Type="http://schemas.openxmlformats.org/officeDocument/2006/relationships/image" Target="../media/image382.svg"/><Relationship Id="rId223" Type="http://schemas.openxmlformats.org/officeDocument/2006/relationships/image" Target="../media/image403.png"/><Relationship Id="rId244" Type="http://schemas.openxmlformats.org/officeDocument/2006/relationships/image" Target="../media/image422.svg"/><Relationship Id="rId18" Type="http://schemas.openxmlformats.org/officeDocument/2006/relationships/image" Target="../media/image200.svg"/><Relationship Id="rId39" Type="http://schemas.openxmlformats.org/officeDocument/2006/relationships/image" Target="../media/image219.png"/><Relationship Id="rId265" Type="http://schemas.openxmlformats.org/officeDocument/2006/relationships/image" Target="../media/image439.png"/><Relationship Id="rId50" Type="http://schemas.openxmlformats.org/officeDocument/2006/relationships/image" Target="../media/image230.svg"/><Relationship Id="rId104" Type="http://schemas.openxmlformats.org/officeDocument/2006/relationships/image" Target="../media/image284.svg"/><Relationship Id="rId125" Type="http://schemas.openxmlformats.org/officeDocument/2006/relationships/image" Target="../media/image305.png"/><Relationship Id="rId146" Type="http://schemas.openxmlformats.org/officeDocument/2006/relationships/image" Target="../media/image326.svg"/><Relationship Id="rId167" Type="http://schemas.openxmlformats.org/officeDocument/2006/relationships/image" Target="../media/image347.png"/><Relationship Id="rId188" Type="http://schemas.openxmlformats.org/officeDocument/2006/relationships/image" Target="../media/image368.svg"/><Relationship Id="rId71" Type="http://schemas.openxmlformats.org/officeDocument/2006/relationships/image" Target="../media/image251.png"/><Relationship Id="rId92" Type="http://schemas.openxmlformats.org/officeDocument/2006/relationships/image" Target="../media/image272.svg"/><Relationship Id="rId213" Type="http://schemas.openxmlformats.org/officeDocument/2006/relationships/image" Target="../media/image393.png"/><Relationship Id="rId234" Type="http://schemas.openxmlformats.org/officeDocument/2006/relationships/image" Target="../media/image412.svg"/><Relationship Id="rId2" Type="http://schemas.openxmlformats.org/officeDocument/2006/relationships/image" Target="../media/image186.png"/><Relationship Id="rId29" Type="http://schemas.openxmlformats.org/officeDocument/2006/relationships/image" Target="../media/image209.png"/><Relationship Id="rId255" Type="http://schemas.openxmlformats.org/officeDocument/2006/relationships/image" Target="../media/image431.png"/><Relationship Id="rId40" Type="http://schemas.openxmlformats.org/officeDocument/2006/relationships/image" Target="../media/image220.svg"/><Relationship Id="rId115" Type="http://schemas.openxmlformats.org/officeDocument/2006/relationships/image" Target="../media/image295.png"/><Relationship Id="rId136" Type="http://schemas.openxmlformats.org/officeDocument/2006/relationships/image" Target="../media/image316.svg"/><Relationship Id="rId157" Type="http://schemas.openxmlformats.org/officeDocument/2006/relationships/image" Target="../media/image337.png"/><Relationship Id="rId178" Type="http://schemas.openxmlformats.org/officeDocument/2006/relationships/image" Target="../media/image358.svg"/><Relationship Id="rId61" Type="http://schemas.openxmlformats.org/officeDocument/2006/relationships/image" Target="../media/image241.png"/><Relationship Id="rId82" Type="http://schemas.openxmlformats.org/officeDocument/2006/relationships/image" Target="../media/image262.svg"/><Relationship Id="rId199" Type="http://schemas.openxmlformats.org/officeDocument/2006/relationships/image" Target="../media/image379.png"/><Relationship Id="rId203" Type="http://schemas.openxmlformats.org/officeDocument/2006/relationships/image" Target="../media/image383.png"/><Relationship Id="rId19" Type="http://schemas.openxmlformats.org/officeDocument/2006/relationships/image" Target="../media/image201.png"/><Relationship Id="rId224" Type="http://schemas.openxmlformats.org/officeDocument/2006/relationships/image" Target="../media/image404.svg"/><Relationship Id="rId245" Type="http://schemas.openxmlformats.org/officeDocument/2006/relationships/image" Target="../media/image423.png"/><Relationship Id="rId266" Type="http://schemas.openxmlformats.org/officeDocument/2006/relationships/image" Target="../media/image440.svg"/><Relationship Id="rId30" Type="http://schemas.openxmlformats.org/officeDocument/2006/relationships/image" Target="../media/image210.svg"/><Relationship Id="rId105" Type="http://schemas.openxmlformats.org/officeDocument/2006/relationships/image" Target="../media/image285.png"/><Relationship Id="rId126" Type="http://schemas.openxmlformats.org/officeDocument/2006/relationships/image" Target="../media/image306.svg"/><Relationship Id="rId147" Type="http://schemas.openxmlformats.org/officeDocument/2006/relationships/image" Target="../media/image327.png"/><Relationship Id="rId168" Type="http://schemas.openxmlformats.org/officeDocument/2006/relationships/image" Target="../media/image348.svg"/><Relationship Id="rId51" Type="http://schemas.openxmlformats.org/officeDocument/2006/relationships/image" Target="../media/image231.png"/><Relationship Id="rId72" Type="http://schemas.openxmlformats.org/officeDocument/2006/relationships/image" Target="../media/image252.svg"/><Relationship Id="rId93" Type="http://schemas.openxmlformats.org/officeDocument/2006/relationships/image" Target="../media/image273.png"/><Relationship Id="rId189" Type="http://schemas.openxmlformats.org/officeDocument/2006/relationships/image" Target="../media/image369.png"/><Relationship Id="rId3" Type="http://schemas.openxmlformats.org/officeDocument/2006/relationships/image" Target="../media/image187.png"/><Relationship Id="rId214" Type="http://schemas.openxmlformats.org/officeDocument/2006/relationships/image" Target="../media/image394.svg"/><Relationship Id="rId235" Type="http://schemas.openxmlformats.org/officeDocument/2006/relationships/image" Target="../media/image413.png"/><Relationship Id="rId256" Type="http://schemas.openxmlformats.org/officeDocument/2006/relationships/image" Target="../media/image432.svg"/><Relationship Id="rId116" Type="http://schemas.openxmlformats.org/officeDocument/2006/relationships/image" Target="../media/image296.svg"/><Relationship Id="rId137" Type="http://schemas.openxmlformats.org/officeDocument/2006/relationships/image" Target="../media/image317.png"/><Relationship Id="rId158" Type="http://schemas.openxmlformats.org/officeDocument/2006/relationships/image" Target="../media/image338.svg"/><Relationship Id="rId20" Type="http://schemas.openxmlformats.org/officeDocument/2006/relationships/image" Target="../media/image202.svg"/><Relationship Id="rId41" Type="http://schemas.openxmlformats.org/officeDocument/2006/relationships/image" Target="../media/image221.png"/><Relationship Id="rId62" Type="http://schemas.openxmlformats.org/officeDocument/2006/relationships/image" Target="../media/image242.svg"/><Relationship Id="rId83" Type="http://schemas.openxmlformats.org/officeDocument/2006/relationships/image" Target="../media/image263.png"/><Relationship Id="rId179" Type="http://schemas.openxmlformats.org/officeDocument/2006/relationships/image" Target="../media/image359.png"/><Relationship Id="rId190" Type="http://schemas.openxmlformats.org/officeDocument/2006/relationships/image" Target="../media/image370.svg"/><Relationship Id="rId204" Type="http://schemas.openxmlformats.org/officeDocument/2006/relationships/image" Target="../media/image384.svg"/><Relationship Id="rId225" Type="http://schemas.openxmlformats.org/officeDocument/2006/relationships/image" Target="../media/image33.png"/><Relationship Id="rId246" Type="http://schemas.openxmlformats.org/officeDocument/2006/relationships/image" Target="../media/image424.svg"/><Relationship Id="rId106" Type="http://schemas.openxmlformats.org/officeDocument/2006/relationships/image" Target="../media/image286.svg"/><Relationship Id="rId127" Type="http://schemas.openxmlformats.org/officeDocument/2006/relationships/image" Target="../media/image307.png"/><Relationship Id="rId10" Type="http://schemas.openxmlformats.org/officeDocument/2006/relationships/image" Target="../media/image192.svg"/><Relationship Id="rId31" Type="http://schemas.openxmlformats.org/officeDocument/2006/relationships/image" Target="../media/image211.png"/><Relationship Id="rId52" Type="http://schemas.openxmlformats.org/officeDocument/2006/relationships/image" Target="../media/image232.svg"/><Relationship Id="rId73" Type="http://schemas.openxmlformats.org/officeDocument/2006/relationships/image" Target="../media/image253.png"/><Relationship Id="rId94" Type="http://schemas.openxmlformats.org/officeDocument/2006/relationships/image" Target="../media/image274.svg"/><Relationship Id="rId148" Type="http://schemas.openxmlformats.org/officeDocument/2006/relationships/image" Target="../media/image328.svg"/><Relationship Id="rId169" Type="http://schemas.openxmlformats.org/officeDocument/2006/relationships/image" Target="../media/image349.png"/><Relationship Id="rId4" Type="http://schemas.openxmlformats.org/officeDocument/2006/relationships/image" Target="../media/image188.svg"/><Relationship Id="rId180" Type="http://schemas.openxmlformats.org/officeDocument/2006/relationships/image" Target="../media/image360.svg"/><Relationship Id="rId215" Type="http://schemas.openxmlformats.org/officeDocument/2006/relationships/image" Target="../media/image395.png"/><Relationship Id="rId236" Type="http://schemas.openxmlformats.org/officeDocument/2006/relationships/image" Target="../media/image414.svg"/><Relationship Id="rId257" Type="http://schemas.openxmlformats.org/officeDocument/2006/relationships/image" Target="../media/image433.png"/><Relationship Id="rId42" Type="http://schemas.openxmlformats.org/officeDocument/2006/relationships/image" Target="../media/image222.svg"/><Relationship Id="rId84" Type="http://schemas.openxmlformats.org/officeDocument/2006/relationships/image" Target="../media/image264.svg"/><Relationship Id="rId138" Type="http://schemas.openxmlformats.org/officeDocument/2006/relationships/image" Target="../media/image318.svg"/><Relationship Id="rId191" Type="http://schemas.openxmlformats.org/officeDocument/2006/relationships/image" Target="../media/image371.png"/><Relationship Id="rId205" Type="http://schemas.openxmlformats.org/officeDocument/2006/relationships/image" Target="../media/image385.png"/><Relationship Id="rId247" Type="http://schemas.openxmlformats.org/officeDocument/2006/relationships/image" Target="../media/image425.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image" Target="../media/image441.png"/><Relationship Id="rId1" Type="http://schemas.openxmlformats.org/officeDocument/2006/relationships/slideMaster" Target="../slideMasters/slideMaster1.xml"/><Relationship Id="rId5" Type="http://schemas.openxmlformats.org/officeDocument/2006/relationships/image" Target="../media/image444.png"/><Relationship Id="rId4" Type="http://schemas.openxmlformats.org/officeDocument/2006/relationships/image" Target="../media/image443.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image" Target="../media/image441.png"/><Relationship Id="rId1" Type="http://schemas.openxmlformats.org/officeDocument/2006/relationships/slideMaster" Target="../slideMasters/slideMaster1.xml"/><Relationship Id="rId5" Type="http://schemas.openxmlformats.org/officeDocument/2006/relationships/image" Target="../media/image444.png"/><Relationship Id="rId4" Type="http://schemas.openxmlformats.org/officeDocument/2006/relationships/image" Target="../media/image443.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image" Target="../media/image445.png"/><Relationship Id="rId1" Type="http://schemas.openxmlformats.org/officeDocument/2006/relationships/slideMaster" Target="../slideMasters/slideMaster1.xml"/><Relationship Id="rId4" Type="http://schemas.openxmlformats.org/officeDocument/2006/relationships/image" Target="../media/image44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03222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25159461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07839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23387786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29518406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73373596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596900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50481662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3399358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237970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8132907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5870878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11399261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9017764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267774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5976391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2375508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42534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8321829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384074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288956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901187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40115713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45655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1782706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7400011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0736495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9139467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0894595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366922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7598792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241249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1521503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94158309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05534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4692949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935787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91465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2115252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35720325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94225948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704625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824993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9344905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8110270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382929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0250279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en-US" noProof="0"/>
              <a:t>Click icon to add table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658132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en-US" noProof="0"/>
              <a:t>Click icon to add chart</a:t>
            </a:r>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408125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0076327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583293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16788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9901273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579661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8614923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7407067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738524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24094353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233549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81614045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6566249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992321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763067021"/>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5450595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63679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237696133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1843804223"/>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27822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6832248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1780278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22"/>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24"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r:embed="rId25">
              <a:extLst>
                <a:ext uri="{96DAC541-7B7A-43D3-8B79-37D633B846F1}">
                  <asvg:svgBlip xmlns:asvg="http://schemas.microsoft.com/office/drawing/2016/SVG/main" r:embed="rId26"/>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7">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995653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37648681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47205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197058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165287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560002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err="1">
                <a:ln>
                  <a:noFill/>
                </a:ln>
                <a:solidFill>
                  <a:srgbClr val="0D004D"/>
                </a:solidFill>
                <a:effectLst/>
                <a:uLnTx/>
                <a:uFillTx/>
                <a:latin typeface="Plus Jakarta Sans SemiBold" panose="020B0609020204030204"/>
                <a:ea typeface="+mj-ea"/>
                <a:cs typeface="+mj-cs"/>
              </a:rPr>
              <a:t>Lightmode</a:t>
            </a:r>
            <a:endPar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endParaRP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a:t>
            </a:r>
            <a:r>
              <a:rPr lang="en-GB" err="1">
                <a:solidFill>
                  <a:srgbClr val="0C004C"/>
                </a:solidFill>
                <a:effectLst/>
                <a:latin typeface="Plus Jakarta Sans Medium" pitchFamily="2" charset="77"/>
              </a:rPr>
              <a:t>colors</a:t>
            </a:r>
            <a:r>
              <a:rPr lang="en-GB">
                <a:solidFill>
                  <a:srgbClr val="0C004C"/>
                </a:solidFill>
                <a:effectLst/>
                <a:latin typeface="Plus Jakarta Sans Medium" pitchFamily="2" charset="77"/>
              </a:rPr>
              <a:t>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a:t>
            </a:r>
            <a:r>
              <a:rPr lang="en-GB" err="1">
                <a:solidFill>
                  <a:srgbClr val="0C004C"/>
                </a:solidFill>
                <a:effectLst/>
                <a:latin typeface="Plus Jakarta Sans Medium" pitchFamily="2" charset="77"/>
              </a:rPr>
              <a:t>color</a:t>
            </a:r>
            <a:r>
              <a:rPr lang="en-GB">
                <a:solidFill>
                  <a:srgbClr val="0C004C"/>
                </a:solidFill>
                <a:effectLst/>
                <a:latin typeface="Plus Jakarta Sans Medium" pitchFamily="2" charset="77"/>
              </a:rPr>
              <a:t>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599765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a:t>
            </a:r>
            <a:r>
              <a:rPr lang="en-GB" err="1">
                <a:solidFill>
                  <a:srgbClr val="0C004C"/>
                </a:solidFill>
                <a:effectLst/>
                <a:latin typeface="Plus Jakarta Sans Medium" pitchFamily="2" charset="77"/>
              </a:rPr>
              <a:t>colors</a:t>
            </a:r>
            <a:r>
              <a:rPr lang="en-GB">
                <a:solidFill>
                  <a:srgbClr val="0C004C"/>
                </a:solidFill>
                <a:effectLst/>
                <a:latin typeface="Plus Jakarta Sans Medium" pitchFamily="2" charset="77"/>
              </a:rPr>
              <a:t>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a:t>
            </a:r>
            <a:r>
              <a:rPr lang="en-GB" err="1">
                <a:solidFill>
                  <a:srgbClr val="0C004C"/>
                </a:solidFill>
                <a:effectLst/>
                <a:latin typeface="Plus Jakarta Sans Medium" pitchFamily="2" charset="77"/>
              </a:rPr>
              <a:t>color</a:t>
            </a:r>
            <a:r>
              <a:rPr lang="en-GB">
                <a:solidFill>
                  <a:srgbClr val="0C004C"/>
                </a:solidFill>
                <a:effectLst/>
                <a:latin typeface="Plus Jakarta Sans Medium" pitchFamily="2" charset="77"/>
              </a:rPr>
              <a:t>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312368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r:embed="rId15">
              <a:extLst>
                <a:ext uri="{96DAC541-7B7A-43D3-8B79-37D633B846F1}">
                  <asvg:svgBlip xmlns:asvg="http://schemas.microsoft.com/office/drawing/2016/SVG/main" r:embed="rId16"/>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r:embed="rId21">
            <a:extLst>
              <a:ext uri="{96DAC541-7B7A-43D3-8B79-37D633B846F1}">
                <asvg:svgBlip xmlns:asvg="http://schemas.microsoft.com/office/drawing/2016/SVG/main" r:embed="rId2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r:embed="rId23">
            <a:extLst>
              <a:ext uri="{96DAC541-7B7A-43D3-8B79-37D633B846F1}">
                <asvg:svgBlip xmlns:asvg="http://schemas.microsoft.com/office/drawing/2016/SVG/main" r:embed="rId24"/>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r:embed="rId29">
            <a:extLst>
              <a:ext uri="{96DAC541-7B7A-43D3-8B79-37D633B846F1}">
                <asvg:svgBlip xmlns:asvg="http://schemas.microsoft.com/office/drawing/2016/SVG/main" r:embed="rId30"/>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r:embed="rId31">
            <a:extLst>
              <a:ext uri="{96DAC541-7B7A-43D3-8B79-37D633B846F1}">
                <asvg:svgBlip xmlns:asvg="http://schemas.microsoft.com/office/drawing/2016/SVG/main" r:embed="rId32"/>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r:embed="rId33">
            <a:extLst>
              <a:ext uri="{96DAC541-7B7A-43D3-8B79-37D633B846F1}">
                <asvg:svgBlip xmlns:asvg="http://schemas.microsoft.com/office/drawing/2016/SVG/main" r:embed="rId34"/>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r:embed="rId37">
            <a:extLst>
              <a:ext uri="{96DAC541-7B7A-43D3-8B79-37D633B846F1}">
                <asvg:svgBlip xmlns:asvg="http://schemas.microsoft.com/office/drawing/2016/SVG/main" r:embed="rId38"/>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r:embed="rId39">
            <a:extLst>
              <a:ext uri="{96DAC541-7B7A-43D3-8B79-37D633B846F1}">
                <asvg:svgBlip xmlns:asvg="http://schemas.microsoft.com/office/drawing/2016/SVG/main" r:embed="rId40"/>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r:embed="rId41">
            <a:extLst>
              <a:ext uri="{96DAC541-7B7A-43D3-8B79-37D633B846F1}">
                <asvg:svgBlip xmlns:asvg="http://schemas.microsoft.com/office/drawing/2016/SVG/main" r:embed="rId4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r:embed="rId43">
            <a:extLst>
              <a:ext uri="{96DAC541-7B7A-43D3-8B79-37D633B846F1}">
                <asvg:svgBlip xmlns:asvg="http://schemas.microsoft.com/office/drawing/2016/SVG/main" r:embed="rId44"/>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r:embed="rId45">
            <a:extLst>
              <a:ext uri="{96DAC541-7B7A-43D3-8B79-37D633B846F1}">
                <asvg:svgBlip xmlns:asvg="http://schemas.microsoft.com/office/drawing/2016/SVG/main" r:embed="rId46"/>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r:embed="rId47">
            <a:extLst>
              <a:ext uri="{96DAC541-7B7A-43D3-8B79-37D633B846F1}">
                <asvg:svgBlip xmlns:asvg="http://schemas.microsoft.com/office/drawing/2016/SVG/main" r:embed="rId48"/>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r:embed="rId49">
            <a:extLst>
              <a:ext uri="{96DAC541-7B7A-43D3-8B79-37D633B846F1}">
                <asvg:svgBlip xmlns:asvg="http://schemas.microsoft.com/office/drawing/2016/SVG/main" r:embed="rId50"/>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r:embed="rId51">
            <a:extLst>
              <a:ext uri="{96DAC541-7B7A-43D3-8B79-37D633B846F1}">
                <asvg:svgBlip xmlns:asvg="http://schemas.microsoft.com/office/drawing/2016/SVG/main" r:embed="rId52"/>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r:embed="rId53">
            <a:extLst>
              <a:ext uri="{96DAC541-7B7A-43D3-8B79-37D633B846F1}">
                <asvg:svgBlip xmlns:asvg="http://schemas.microsoft.com/office/drawing/2016/SVG/main" r:embed="rId54"/>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r:embed="rId55">
            <a:extLst>
              <a:ext uri="{96DAC541-7B7A-43D3-8B79-37D633B846F1}">
                <asvg:svgBlip xmlns:asvg="http://schemas.microsoft.com/office/drawing/2016/SVG/main" r:embed="rId56"/>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r:embed="rId57">
            <a:extLst>
              <a:ext uri="{96DAC541-7B7A-43D3-8B79-37D633B846F1}">
                <asvg:svgBlip xmlns:asvg="http://schemas.microsoft.com/office/drawing/2016/SVG/main" r:embed="rId58"/>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r:embed="rId59">
            <a:extLst>
              <a:ext uri="{96DAC541-7B7A-43D3-8B79-37D633B846F1}">
                <asvg:svgBlip xmlns:asvg="http://schemas.microsoft.com/office/drawing/2016/SVG/main" r:embed="rId60"/>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r:embed="rId61">
            <a:extLst>
              <a:ext uri="{96DAC541-7B7A-43D3-8B79-37D633B846F1}">
                <asvg:svgBlip xmlns:asvg="http://schemas.microsoft.com/office/drawing/2016/SVG/main" r:embed="rId6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r:embed="rId63">
            <a:extLst>
              <a:ext uri="{96DAC541-7B7A-43D3-8B79-37D633B846F1}">
                <asvg:svgBlip xmlns:asvg="http://schemas.microsoft.com/office/drawing/2016/SVG/main" r:embed="rId64"/>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r:embed="rId65">
            <a:extLst>
              <a:ext uri="{96DAC541-7B7A-43D3-8B79-37D633B846F1}">
                <asvg:svgBlip xmlns:asvg="http://schemas.microsoft.com/office/drawing/2016/SVG/main" r:embed="rId66"/>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r:embed="rId67">
            <a:extLst>
              <a:ext uri="{96DAC541-7B7A-43D3-8B79-37D633B846F1}">
                <asvg:svgBlip xmlns:asvg="http://schemas.microsoft.com/office/drawing/2016/SVG/main" r:embed="rId68"/>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r:embed="rId69">
            <a:extLst>
              <a:ext uri="{96DAC541-7B7A-43D3-8B79-37D633B846F1}">
                <asvg:svgBlip xmlns:asvg="http://schemas.microsoft.com/office/drawing/2016/SVG/main" r:embed="rId70"/>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r:embed="rId71">
            <a:extLst>
              <a:ext uri="{96DAC541-7B7A-43D3-8B79-37D633B846F1}">
                <asvg:svgBlip xmlns:asvg="http://schemas.microsoft.com/office/drawing/2016/SVG/main" r:embed="rId72"/>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r:embed="rId73">
            <a:extLst>
              <a:ext uri="{96DAC541-7B7A-43D3-8B79-37D633B846F1}">
                <asvg:svgBlip xmlns:asvg="http://schemas.microsoft.com/office/drawing/2016/SVG/main" r:embed="rId74"/>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r:embed="rId75">
            <a:extLst>
              <a:ext uri="{96DAC541-7B7A-43D3-8B79-37D633B846F1}">
                <asvg:svgBlip xmlns:asvg="http://schemas.microsoft.com/office/drawing/2016/SVG/main" r:embed="rId76"/>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r:embed="rId77">
            <a:extLst>
              <a:ext uri="{96DAC541-7B7A-43D3-8B79-37D633B846F1}">
                <asvg:svgBlip xmlns:asvg="http://schemas.microsoft.com/office/drawing/2016/SVG/main" r:embed="rId78"/>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r:embed="rId79">
            <a:extLst>
              <a:ext uri="{96DAC541-7B7A-43D3-8B79-37D633B846F1}">
                <asvg:svgBlip xmlns:asvg="http://schemas.microsoft.com/office/drawing/2016/SVG/main" r:embed="rId80"/>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r:embed="rId81">
            <a:extLst>
              <a:ext uri="{96DAC541-7B7A-43D3-8B79-37D633B846F1}">
                <asvg:svgBlip xmlns:asvg="http://schemas.microsoft.com/office/drawing/2016/SVG/main" r:embed="rId8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r:embed="rId83">
            <a:extLst>
              <a:ext uri="{96DAC541-7B7A-43D3-8B79-37D633B846F1}">
                <asvg:svgBlip xmlns:asvg="http://schemas.microsoft.com/office/drawing/2016/SVG/main" r:embed="rId84"/>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r:embed="rId85">
            <a:extLst>
              <a:ext uri="{96DAC541-7B7A-43D3-8B79-37D633B846F1}">
                <asvg:svgBlip xmlns:asvg="http://schemas.microsoft.com/office/drawing/2016/SVG/main" r:embed="rId86"/>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r:embed="rId87">
            <a:extLst>
              <a:ext uri="{96DAC541-7B7A-43D3-8B79-37D633B846F1}">
                <asvg:svgBlip xmlns:asvg="http://schemas.microsoft.com/office/drawing/2016/SVG/main" r:embed="rId88"/>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r:embed="rId89">
            <a:extLst>
              <a:ext uri="{96DAC541-7B7A-43D3-8B79-37D633B846F1}">
                <asvg:svgBlip xmlns:asvg="http://schemas.microsoft.com/office/drawing/2016/SVG/main" r:embed="rId90"/>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r:embed="rId91">
            <a:extLst>
              <a:ext uri="{96DAC541-7B7A-43D3-8B79-37D633B846F1}">
                <asvg:svgBlip xmlns:asvg="http://schemas.microsoft.com/office/drawing/2016/SVG/main" r:embed="rId92"/>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r:embed="rId93">
            <a:extLst>
              <a:ext uri="{96DAC541-7B7A-43D3-8B79-37D633B846F1}">
                <asvg:svgBlip xmlns:asvg="http://schemas.microsoft.com/office/drawing/2016/SVG/main" r:embed="rId94"/>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r:embed="rId95">
            <a:extLst>
              <a:ext uri="{96DAC541-7B7A-43D3-8B79-37D633B846F1}">
                <asvg:svgBlip xmlns:asvg="http://schemas.microsoft.com/office/drawing/2016/SVG/main" r:embed="rId96"/>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r:embed="rId97">
            <a:extLst>
              <a:ext uri="{96DAC541-7B7A-43D3-8B79-37D633B846F1}">
                <asvg:svgBlip xmlns:asvg="http://schemas.microsoft.com/office/drawing/2016/SVG/main" r:embed="rId98"/>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r:embed="rId99">
            <a:extLst>
              <a:ext uri="{96DAC541-7B7A-43D3-8B79-37D633B846F1}">
                <asvg:svgBlip xmlns:asvg="http://schemas.microsoft.com/office/drawing/2016/SVG/main" r:embed="rId100"/>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r:embed="rId101">
            <a:extLst>
              <a:ext uri="{96DAC541-7B7A-43D3-8B79-37D633B846F1}">
                <asvg:svgBlip xmlns:asvg="http://schemas.microsoft.com/office/drawing/2016/SVG/main" r:embed="rId10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r:embed="rId103">
            <a:extLst>
              <a:ext uri="{96DAC541-7B7A-43D3-8B79-37D633B846F1}">
                <asvg:svgBlip xmlns:asvg="http://schemas.microsoft.com/office/drawing/2016/SVG/main" r:embed="rId104"/>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r:embed="rId105">
            <a:extLst>
              <a:ext uri="{96DAC541-7B7A-43D3-8B79-37D633B846F1}">
                <asvg:svgBlip xmlns:asvg="http://schemas.microsoft.com/office/drawing/2016/SVG/main" r:embed="rId106"/>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r:embed="rId107">
            <a:extLst>
              <a:ext uri="{96DAC541-7B7A-43D3-8B79-37D633B846F1}">
                <asvg:svgBlip xmlns:asvg="http://schemas.microsoft.com/office/drawing/2016/SVG/main" r:embed="rId108"/>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r:embed="rId109">
            <a:extLst>
              <a:ext uri="{96DAC541-7B7A-43D3-8B79-37D633B846F1}">
                <asvg:svgBlip xmlns:asvg="http://schemas.microsoft.com/office/drawing/2016/SVG/main" r:embed="rId110"/>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r:embed="rId111">
            <a:extLst>
              <a:ext uri="{96DAC541-7B7A-43D3-8B79-37D633B846F1}">
                <asvg:svgBlip xmlns:asvg="http://schemas.microsoft.com/office/drawing/2016/SVG/main" r:embed="rId112"/>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r:embed="rId113">
            <a:extLst>
              <a:ext uri="{96DAC541-7B7A-43D3-8B79-37D633B846F1}">
                <asvg:svgBlip xmlns:asvg="http://schemas.microsoft.com/office/drawing/2016/SVG/main" r:embed="rId114"/>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r:embed="rId115">
            <a:extLst>
              <a:ext uri="{96DAC541-7B7A-43D3-8B79-37D633B846F1}">
                <asvg:svgBlip xmlns:asvg="http://schemas.microsoft.com/office/drawing/2016/SVG/main" r:embed="rId116"/>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r:embed="rId117">
            <a:extLst>
              <a:ext uri="{96DAC541-7B7A-43D3-8B79-37D633B846F1}">
                <asvg:svgBlip xmlns:asvg="http://schemas.microsoft.com/office/drawing/2016/SVG/main" r:embed="rId118"/>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r:embed="rId119">
            <a:extLst>
              <a:ext uri="{96DAC541-7B7A-43D3-8B79-37D633B846F1}">
                <asvg:svgBlip xmlns:asvg="http://schemas.microsoft.com/office/drawing/2016/SVG/main" r:embed="rId120"/>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r:embed="rId121">
            <a:extLst>
              <a:ext uri="{96DAC541-7B7A-43D3-8B79-37D633B846F1}">
                <asvg:svgBlip xmlns:asvg="http://schemas.microsoft.com/office/drawing/2016/SVG/main" r:embed="rId12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r:embed="rId123">
            <a:extLst>
              <a:ext uri="{96DAC541-7B7A-43D3-8B79-37D633B846F1}">
                <asvg:svgBlip xmlns:asvg="http://schemas.microsoft.com/office/drawing/2016/SVG/main" r:embed="rId124"/>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r:embed="rId125">
            <a:extLst>
              <a:ext uri="{96DAC541-7B7A-43D3-8B79-37D633B846F1}">
                <asvg:svgBlip xmlns:asvg="http://schemas.microsoft.com/office/drawing/2016/SVG/main" r:embed="rId126"/>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r:embed="rId127">
            <a:extLst>
              <a:ext uri="{96DAC541-7B7A-43D3-8B79-37D633B846F1}">
                <asvg:svgBlip xmlns:asvg="http://schemas.microsoft.com/office/drawing/2016/SVG/main" r:embed="rId128"/>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r:embed="rId129">
            <a:extLst>
              <a:ext uri="{96DAC541-7B7A-43D3-8B79-37D633B846F1}">
                <asvg:svgBlip xmlns:asvg="http://schemas.microsoft.com/office/drawing/2016/SVG/main" r:embed="rId130"/>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r:embed="rId131">
            <a:extLst>
              <a:ext uri="{96DAC541-7B7A-43D3-8B79-37D633B846F1}">
                <asvg:svgBlip xmlns:asvg="http://schemas.microsoft.com/office/drawing/2016/SVG/main" r:embed="rId132"/>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r:embed="rId133">
            <a:extLst>
              <a:ext uri="{96DAC541-7B7A-43D3-8B79-37D633B846F1}">
                <asvg:svgBlip xmlns:asvg="http://schemas.microsoft.com/office/drawing/2016/SVG/main" r:embed="rId134"/>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r:embed="rId135">
            <a:extLst>
              <a:ext uri="{96DAC541-7B7A-43D3-8B79-37D633B846F1}">
                <asvg:svgBlip xmlns:asvg="http://schemas.microsoft.com/office/drawing/2016/SVG/main" r:embed="rId136"/>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r:embed="rId137">
            <a:extLst>
              <a:ext uri="{96DAC541-7B7A-43D3-8B79-37D633B846F1}">
                <asvg:svgBlip xmlns:asvg="http://schemas.microsoft.com/office/drawing/2016/SVG/main" r:embed="rId138"/>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r:embed="rId139">
            <a:extLst>
              <a:ext uri="{96DAC541-7B7A-43D3-8B79-37D633B846F1}">
                <asvg:svgBlip xmlns:asvg="http://schemas.microsoft.com/office/drawing/2016/SVG/main" r:embed="rId140"/>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r:embed="rId141">
            <a:extLst>
              <a:ext uri="{96DAC541-7B7A-43D3-8B79-37D633B846F1}">
                <asvg:svgBlip xmlns:asvg="http://schemas.microsoft.com/office/drawing/2016/SVG/main" r:embed="rId14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r:embed="rId143">
            <a:extLst>
              <a:ext uri="{96DAC541-7B7A-43D3-8B79-37D633B846F1}">
                <asvg:svgBlip xmlns:asvg="http://schemas.microsoft.com/office/drawing/2016/SVG/main" r:embed="rId144"/>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r:embed="rId145">
            <a:extLst>
              <a:ext uri="{96DAC541-7B7A-43D3-8B79-37D633B846F1}">
                <asvg:svgBlip xmlns:asvg="http://schemas.microsoft.com/office/drawing/2016/SVG/main" r:embed="rId146"/>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r:embed="rId147">
            <a:extLst>
              <a:ext uri="{96DAC541-7B7A-43D3-8B79-37D633B846F1}">
                <asvg:svgBlip xmlns:asvg="http://schemas.microsoft.com/office/drawing/2016/SVG/main" r:embed="rId148"/>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r:embed="rId149">
            <a:extLst>
              <a:ext uri="{96DAC541-7B7A-43D3-8B79-37D633B846F1}">
                <asvg:svgBlip xmlns:asvg="http://schemas.microsoft.com/office/drawing/2016/SVG/main" r:embed="rId150"/>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r:embed="rId151">
            <a:extLst>
              <a:ext uri="{96DAC541-7B7A-43D3-8B79-37D633B846F1}">
                <asvg:svgBlip xmlns:asvg="http://schemas.microsoft.com/office/drawing/2016/SVG/main" r:embed="rId152"/>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r:embed="rId153">
            <a:extLst>
              <a:ext uri="{96DAC541-7B7A-43D3-8B79-37D633B846F1}">
                <asvg:svgBlip xmlns:asvg="http://schemas.microsoft.com/office/drawing/2016/SVG/main" r:embed="rId154"/>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r:embed="rId155">
            <a:extLst>
              <a:ext uri="{96DAC541-7B7A-43D3-8B79-37D633B846F1}">
                <asvg:svgBlip xmlns:asvg="http://schemas.microsoft.com/office/drawing/2016/SVG/main" r:embed="rId156"/>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r:embed="rId157">
            <a:extLst>
              <a:ext uri="{96DAC541-7B7A-43D3-8B79-37D633B846F1}">
                <asvg:svgBlip xmlns:asvg="http://schemas.microsoft.com/office/drawing/2016/SVG/main" r:embed="rId158"/>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r:embed="rId159">
            <a:extLst>
              <a:ext uri="{96DAC541-7B7A-43D3-8B79-37D633B846F1}">
                <asvg:svgBlip xmlns:asvg="http://schemas.microsoft.com/office/drawing/2016/SVG/main" r:embed="rId160"/>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r:embed="rId161">
            <a:extLst>
              <a:ext uri="{96DAC541-7B7A-43D3-8B79-37D633B846F1}">
                <asvg:svgBlip xmlns:asvg="http://schemas.microsoft.com/office/drawing/2016/SVG/main" r:embed="rId16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r:embed="rId163">
            <a:extLst>
              <a:ext uri="{96DAC541-7B7A-43D3-8B79-37D633B846F1}">
                <asvg:svgBlip xmlns:asvg="http://schemas.microsoft.com/office/drawing/2016/SVG/main" r:embed="rId164"/>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r:embed="rId165">
            <a:extLst>
              <a:ext uri="{96DAC541-7B7A-43D3-8B79-37D633B846F1}">
                <asvg:svgBlip xmlns:asvg="http://schemas.microsoft.com/office/drawing/2016/SVG/main" r:embed="rId166"/>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r:embed="rId167">
            <a:extLst>
              <a:ext uri="{96DAC541-7B7A-43D3-8B79-37D633B846F1}">
                <asvg:svgBlip xmlns:asvg="http://schemas.microsoft.com/office/drawing/2016/SVG/main" r:embed="rId168"/>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r:embed="rId169">
            <a:extLst>
              <a:ext uri="{96DAC541-7B7A-43D3-8B79-37D633B846F1}">
                <asvg:svgBlip xmlns:asvg="http://schemas.microsoft.com/office/drawing/2016/SVG/main" r:embed="rId170"/>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r:embed="rId171">
            <a:extLst>
              <a:ext uri="{96DAC541-7B7A-43D3-8B79-37D633B846F1}">
                <asvg:svgBlip xmlns:asvg="http://schemas.microsoft.com/office/drawing/2016/SVG/main" r:embed="rId172"/>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r:embed="rId173">
            <a:extLst>
              <a:ext uri="{96DAC541-7B7A-43D3-8B79-37D633B846F1}">
                <asvg:svgBlip xmlns:asvg="http://schemas.microsoft.com/office/drawing/2016/SVG/main" r:embed="rId174"/>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r:embed="rId175">
            <a:extLst>
              <a:ext uri="{96DAC541-7B7A-43D3-8B79-37D633B846F1}">
                <asvg:svgBlip xmlns:asvg="http://schemas.microsoft.com/office/drawing/2016/SVG/main" r:embed="rId176"/>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r:embed="rId177">
            <a:extLst>
              <a:ext uri="{96DAC541-7B7A-43D3-8B79-37D633B846F1}">
                <asvg:svgBlip xmlns:asvg="http://schemas.microsoft.com/office/drawing/2016/SVG/main" r:embed="rId178"/>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r:embed="rId179">
            <a:extLst>
              <a:ext uri="{96DAC541-7B7A-43D3-8B79-37D633B846F1}">
                <asvg:svgBlip xmlns:asvg="http://schemas.microsoft.com/office/drawing/2016/SVG/main" r:embed="rId180"/>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r:embed="rId181">
            <a:extLst>
              <a:ext uri="{96DAC541-7B7A-43D3-8B79-37D633B846F1}">
                <asvg:svgBlip xmlns:asvg="http://schemas.microsoft.com/office/drawing/2016/SVG/main" r:embed="rId18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r:embed="rId183">
            <a:extLst>
              <a:ext uri="{96DAC541-7B7A-43D3-8B79-37D633B846F1}">
                <asvg:svgBlip xmlns:asvg="http://schemas.microsoft.com/office/drawing/2016/SVG/main" r:embed="rId184"/>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r:embed="rId185">
            <a:extLst>
              <a:ext uri="{96DAC541-7B7A-43D3-8B79-37D633B846F1}">
                <asvg:svgBlip xmlns:asvg="http://schemas.microsoft.com/office/drawing/2016/SVG/main" r:embed="rId186"/>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r:embed="rId187">
            <a:extLst>
              <a:ext uri="{96DAC541-7B7A-43D3-8B79-37D633B846F1}">
                <asvg:svgBlip xmlns:asvg="http://schemas.microsoft.com/office/drawing/2016/SVG/main" r:embed="rId188"/>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r:embed="rId189">
            <a:extLst>
              <a:ext uri="{96DAC541-7B7A-43D3-8B79-37D633B846F1}">
                <asvg:svgBlip xmlns:asvg="http://schemas.microsoft.com/office/drawing/2016/SVG/main" r:embed="rId190"/>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r:embed="rId191">
            <a:extLst>
              <a:ext uri="{96DAC541-7B7A-43D3-8B79-37D633B846F1}">
                <asvg:svgBlip xmlns:asvg="http://schemas.microsoft.com/office/drawing/2016/SVG/main" r:embed="rId192"/>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r:embed="rId193">
            <a:extLst>
              <a:ext uri="{96DAC541-7B7A-43D3-8B79-37D633B846F1}">
                <asvg:svgBlip xmlns:asvg="http://schemas.microsoft.com/office/drawing/2016/SVG/main" r:embed="rId194"/>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r:embed="rId195">
            <a:extLst>
              <a:ext uri="{96DAC541-7B7A-43D3-8B79-37D633B846F1}">
                <asvg:svgBlip xmlns:asvg="http://schemas.microsoft.com/office/drawing/2016/SVG/main" r:embed="rId196"/>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r:embed="rId197">
            <a:extLst>
              <a:ext uri="{96DAC541-7B7A-43D3-8B79-37D633B846F1}">
                <asvg:svgBlip xmlns:asvg="http://schemas.microsoft.com/office/drawing/2016/SVG/main" r:embed="rId198"/>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r:embed="rId199">
            <a:extLst>
              <a:ext uri="{96DAC541-7B7A-43D3-8B79-37D633B846F1}">
                <asvg:svgBlip xmlns:asvg="http://schemas.microsoft.com/office/drawing/2016/SVG/main" r:embed="rId200"/>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r:embed="rId201">
            <a:extLst>
              <a:ext uri="{96DAC541-7B7A-43D3-8B79-37D633B846F1}">
                <asvg:svgBlip xmlns:asvg="http://schemas.microsoft.com/office/drawing/2016/SVG/main" r:embed="rId2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r:embed="rId203">
            <a:extLst>
              <a:ext uri="{96DAC541-7B7A-43D3-8B79-37D633B846F1}">
                <asvg:svgBlip xmlns:asvg="http://schemas.microsoft.com/office/drawing/2016/SVG/main" r:embed="rId204"/>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r:embed="rId205">
            <a:extLst>
              <a:ext uri="{96DAC541-7B7A-43D3-8B79-37D633B846F1}">
                <asvg:svgBlip xmlns:asvg="http://schemas.microsoft.com/office/drawing/2016/SVG/main" r:embed="rId206"/>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r:embed="rId207">
            <a:extLst>
              <a:ext uri="{96DAC541-7B7A-43D3-8B79-37D633B846F1}">
                <asvg:svgBlip xmlns:asvg="http://schemas.microsoft.com/office/drawing/2016/SVG/main" r:embed="rId208"/>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r:embed="rId209">
            <a:extLst>
              <a:ext uri="{96DAC541-7B7A-43D3-8B79-37D633B846F1}">
                <asvg:svgBlip xmlns:asvg="http://schemas.microsoft.com/office/drawing/2016/SVG/main" r:embed="rId210"/>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r:embed="rId211">
            <a:extLst>
              <a:ext uri="{96DAC541-7B7A-43D3-8B79-37D633B846F1}">
                <asvg:svgBlip xmlns:asvg="http://schemas.microsoft.com/office/drawing/2016/SVG/main" r:embed="rId212"/>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r:embed="rId213">
            <a:extLst>
              <a:ext uri="{96DAC541-7B7A-43D3-8B79-37D633B846F1}">
                <asvg:svgBlip xmlns:asvg="http://schemas.microsoft.com/office/drawing/2016/SVG/main" r:embed="rId214"/>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r:embed="rId215">
            <a:extLst>
              <a:ext uri="{96DAC541-7B7A-43D3-8B79-37D633B846F1}">
                <asvg:svgBlip xmlns:asvg="http://schemas.microsoft.com/office/drawing/2016/SVG/main" r:embed="rId216"/>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r:embed="rId217">
            <a:extLst>
              <a:ext uri="{96DAC541-7B7A-43D3-8B79-37D633B846F1}">
                <asvg:svgBlip xmlns:asvg="http://schemas.microsoft.com/office/drawing/2016/SVG/main" r:embed="rId218"/>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r:embed="rId219">
            <a:extLst>
              <a:ext uri="{96DAC541-7B7A-43D3-8B79-37D633B846F1}">
                <asvg:svgBlip xmlns:asvg="http://schemas.microsoft.com/office/drawing/2016/SVG/main" r:embed="rId220"/>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r:embed="rId221">
            <a:extLst>
              <a:ext uri="{96DAC541-7B7A-43D3-8B79-37D633B846F1}">
                <asvg:svgBlip xmlns:asvg="http://schemas.microsoft.com/office/drawing/2016/SVG/main" r:embed="rId22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r:embed="rId223">
            <a:extLst>
              <a:ext uri="{96DAC541-7B7A-43D3-8B79-37D633B846F1}">
                <asvg:svgBlip xmlns:asvg="http://schemas.microsoft.com/office/drawing/2016/SVG/main" r:embed="rId224"/>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r:embed="rId225">
            <a:extLst>
              <a:ext uri="{96DAC541-7B7A-43D3-8B79-37D633B846F1}">
                <asvg:svgBlip xmlns:asvg="http://schemas.microsoft.com/office/drawing/2016/SVG/main" r:embed="rId226"/>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r:embed="rId227">
            <a:extLst>
              <a:ext uri="{96DAC541-7B7A-43D3-8B79-37D633B846F1}">
                <asvg:svgBlip xmlns:asvg="http://schemas.microsoft.com/office/drawing/2016/SVG/main" r:embed="rId228"/>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r:embed="rId229">
            <a:extLst>
              <a:ext uri="{96DAC541-7B7A-43D3-8B79-37D633B846F1}">
                <asvg:svgBlip xmlns:asvg="http://schemas.microsoft.com/office/drawing/2016/SVG/main" r:embed="rId230"/>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r:embed="rId231">
            <a:extLst>
              <a:ext uri="{96DAC541-7B7A-43D3-8B79-37D633B846F1}">
                <asvg:svgBlip xmlns:asvg="http://schemas.microsoft.com/office/drawing/2016/SVG/main" r:embed="rId232"/>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r:embed="rId233">
            <a:extLst>
              <a:ext uri="{96DAC541-7B7A-43D3-8B79-37D633B846F1}">
                <asvg:svgBlip xmlns:asvg="http://schemas.microsoft.com/office/drawing/2016/SVG/main" r:embed="rId234"/>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r:embed="rId235">
            <a:extLst>
              <a:ext uri="{96DAC541-7B7A-43D3-8B79-37D633B846F1}">
                <asvg:svgBlip xmlns:asvg="http://schemas.microsoft.com/office/drawing/2016/SVG/main" r:embed="rId236"/>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r:embed="rId237">
            <a:extLst>
              <a:ext uri="{96DAC541-7B7A-43D3-8B79-37D633B846F1}">
                <asvg:svgBlip xmlns:asvg="http://schemas.microsoft.com/office/drawing/2016/SVG/main" r:embed="rId238"/>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r:embed="rId239">
            <a:extLst>
              <a:ext uri="{96DAC541-7B7A-43D3-8B79-37D633B846F1}">
                <asvg:svgBlip xmlns:asvg="http://schemas.microsoft.com/office/drawing/2016/SVG/main" r:embed="rId240"/>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r:embed="rId241">
            <a:extLst>
              <a:ext uri="{96DAC541-7B7A-43D3-8B79-37D633B846F1}">
                <asvg:svgBlip xmlns:asvg="http://schemas.microsoft.com/office/drawing/2016/SVG/main" r:embed="rId242"/>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r:embed="rId243">
            <a:extLst>
              <a:ext uri="{96DAC541-7B7A-43D3-8B79-37D633B846F1}">
                <asvg:svgBlip xmlns:asvg="http://schemas.microsoft.com/office/drawing/2016/SVG/main" r:embed="rId244"/>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r:embed="rId245">
            <a:extLst>
              <a:ext uri="{96DAC541-7B7A-43D3-8B79-37D633B846F1}">
                <asvg:svgBlip xmlns:asvg="http://schemas.microsoft.com/office/drawing/2016/SVG/main" r:embed="rId246"/>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r:embed="rId247">
            <a:extLst>
              <a:ext uri="{96DAC541-7B7A-43D3-8B79-37D633B846F1}">
                <asvg:svgBlip xmlns:asvg="http://schemas.microsoft.com/office/drawing/2016/SVG/main" r:embed="rId248"/>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r:embed="rId249">
            <a:extLst>
              <a:ext uri="{96DAC541-7B7A-43D3-8B79-37D633B846F1}">
                <asvg:svgBlip xmlns:asvg="http://schemas.microsoft.com/office/drawing/2016/SVG/main" r:embed="rId250"/>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r:embed="rId251">
            <a:extLst>
              <a:ext uri="{96DAC541-7B7A-43D3-8B79-37D633B846F1}">
                <asvg:svgBlip xmlns:asvg="http://schemas.microsoft.com/office/drawing/2016/SVG/main" r:embed="rId252"/>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r:embed="rId253">
            <a:extLst>
              <a:ext uri="{96DAC541-7B7A-43D3-8B79-37D633B846F1}">
                <asvg:svgBlip xmlns:asvg="http://schemas.microsoft.com/office/drawing/2016/SVG/main" r:embed="rId254"/>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r:embed="rId255">
            <a:extLst>
              <a:ext uri="{96DAC541-7B7A-43D3-8B79-37D633B846F1}">
                <asvg:svgBlip xmlns:asvg="http://schemas.microsoft.com/office/drawing/2016/SVG/main" r:embed="rId256"/>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r:embed="rId257">
            <a:extLst>
              <a:ext uri="{96DAC541-7B7A-43D3-8B79-37D633B846F1}">
                <asvg:svgBlip xmlns:asvg="http://schemas.microsoft.com/office/drawing/2016/SVG/main" r:embed="rId258"/>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r:embed="rId259">
            <a:extLst>
              <a:ext uri="{96DAC541-7B7A-43D3-8B79-37D633B846F1}">
                <asvg:svgBlip xmlns:asvg="http://schemas.microsoft.com/office/drawing/2016/SVG/main" r:embed="rId260"/>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r:embed="rId261">
            <a:extLst>
              <a:ext uri="{96DAC541-7B7A-43D3-8B79-37D633B846F1}">
                <asvg:svgBlip xmlns:asvg="http://schemas.microsoft.com/office/drawing/2016/SVG/main" r:embed="rId262"/>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r:embed="rId263">
            <a:extLst>
              <a:ext uri="{96DAC541-7B7A-43D3-8B79-37D633B846F1}">
                <asvg:svgBlip xmlns:asvg="http://schemas.microsoft.com/office/drawing/2016/SVG/main" r:embed="rId264"/>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r:embed="rId265">
            <a:extLst>
              <a:ext uri="{96DAC541-7B7A-43D3-8B79-37D633B846F1}">
                <asvg:svgBlip xmlns:asvg="http://schemas.microsoft.com/office/drawing/2016/SVG/main" r:embed="rId266"/>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1827295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80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87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a:solidFill>
                  <a:srgbClr val="0D004D"/>
                </a:solidFill>
                <a:latin typeface="Plus Jakarta Sans Medium" panose="020B0604030504040204"/>
              </a:rPr>
              <a:t>Optimize your file size at 150ppi </a:t>
            </a:r>
            <a:r>
              <a:rPr lang="en-US" sz="1050" noProof="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47966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Reducing file size: </a:t>
            </a:r>
            <a:r>
              <a:rPr lang="en-US" sz="1400" b="1" noProof="0">
                <a:solidFill>
                  <a:srgbClr val="0D004D"/>
                </a:solidFill>
                <a:latin typeface="+mn-lt"/>
              </a:rPr>
              <a:t>Optimize your file size at 150ppi </a:t>
            </a:r>
            <a:r>
              <a:rPr lang="en-US" sz="1400" b="0" noProof="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Embedding fonts:</a:t>
            </a:r>
            <a:r>
              <a:rPr lang="en-US" sz="1400" b="0" noProof="0">
                <a:solidFill>
                  <a:srgbClr val="0D004D"/>
                </a:solidFill>
                <a:latin typeface="+mn-lt"/>
              </a:rPr>
              <a:t> </a:t>
            </a:r>
            <a:r>
              <a:rPr lang="en-US" sz="1400" b="1" i="0" noProof="0">
                <a:solidFill>
                  <a:srgbClr val="0D004D"/>
                </a:solidFill>
                <a:latin typeface="+mn-lt"/>
                <a:cs typeface="Plus Jakarta Sans Medium" pitchFamily="2" charset="77"/>
              </a:rPr>
              <a:t>Embed</a:t>
            </a:r>
            <a:r>
              <a:rPr lang="en-US" sz="1400" b="1" i="0">
                <a:solidFill>
                  <a:srgbClr val="0D004D"/>
                </a:solidFill>
                <a:latin typeface="+mn-lt"/>
                <a:cs typeface="Plus Jakarta Sans Medium" pitchFamily="2" charset="77"/>
              </a:rPr>
              <a:t> all characters</a:t>
            </a:r>
            <a:r>
              <a:rPr lang="en-US" sz="1400" b="0" i="0">
                <a:solidFill>
                  <a:srgbClr val="0D004D"/>
                </a:solidFill>
                <a:latin typeface="+mn-lt"/>
                <a:cs typeface="Plus Jakarta Sans Medium" pitchFamily="2" charset="77"/>
              </a:rPr>
              <a:t> in the file to ensure other people can edit when collaborating.</a:t>
            </a:r>
            <a:endParaRPr lang="en-US" sz="1400" b="0" i="0" noProof="0">
              <a:solidFill>
                <a:srgbClr val="0D004D"/>
              </a:solidFill>
              <a:latin typeface="+mn-lt"/>
              <a:cs typeface="Plus Jakarta Sans Medium" pitchFamily="2" charset="77"/>
            </a:endParaRPr>
          </a:p>
          <a:p>
            <a:pPr>
              <a:lnSpc>
                <a:spcPct val="100000"/>
              </a:lnSpc>
              <a:spcAft>
                <a:spcPts val="600"/>
              </a:spcAft>
              <a:defRPr/>
            </a:pPr>
            <a:r>
              <a:rPr lang="en-US" sz="1400" b="1" noProof="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54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a:t>Here's how to export a PPT to PDF with </a:t>
            </a:r>
            <a:r>
              <a:rPr lang="en-GB" b="1"/>
              <a:t>embedded fonts</a:t>
            </a:r>
            <a:r>
              <a:rPr lang="en-GB"/>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80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41944061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en-US" noProof="0"/>
              <a:t>Click to edit Master title style</a:t>
            </a:r>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054061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4086" r:id="rId9"/>
    <p:sldLayoutId id="2147484085"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48" r:id="rId19"/>
    <p:sldLayoutId id="2147483949" r:id="rId20"/>
    <p:sldLayoutId id="2147483891" r:id="rId21"/>
    <p:sldLayoutId id="2147483935" r:id="rId22"/>
    <p:sldLayoutId id="2147483667" r:id="rId23"/>
    <p:sldLayoutId id="2147483668" r:id="rId24"/>
    <p:sldLayoutId id="2147483709" r:id="rId25"/>
    <p:sldLayoutId id="2147483710" r:id="rId26"/>
    <p:sldLayoutId id="2147483669" r:id="rId27"/>
    <p:sldLayoutId id="2147483711" r:id="rId28"/>
    <p:sldLayoutId id="2147483674" r:id="rId29"/>
    <p:sldLayoutId id="2147484030" r:id="rId30"/>
    <p:sldLayoutId id="2147484032" r:id="rId31"/>
    <p:sldLayoutId id="2147484031" r:id="rId32"/>
    <p:sldLayoutId id="2147484033" r:id="rId33"/>
    <p:sldLayoutId id="2147484034" r:id="rId34"/>
    <p:sldLayoutId id="2147484037" r:id="rId35"/>
    <p:sldLayoutId id="2147484038" r:id="rId36"/>
    <p:sldLayoutId id="2147484039" r:id="rId37"/>
    <p:sldLayoutId id="2147484040" r:id="rId38"/>
    <p:sldLayoutId id="2147484041" r:id="rId39"/>
    <p:sldLayoutId id="2147484087" r:id="rId40"/>
    <p:sldLayoutId id="2147484042" r:id="rId41"/>
    <p:sldLayoutId id="2147484043" r:id="rId42"/>
    <p:sldLayoutId id="2147484014" r:id="rId43"/>
    <p:sldLayoutId id="2147483936" r:id="rId44"/>
    <p:sldLayoutId id="2147483937" r:id="rId45"/>
    <p:sldLayoutId id="2147483656" r:id="rId46"/>
    <p:sldLayoutId id="2147483940" r:id="rId47"/>
    <p:sldLayoutId id="2147483939" r:id="rId48"/>
    <p:sldLayoutId id="2147483863" r:id="rId49"/>
    <p:sldLayoutId id="2147483862" r:id="rId50"/>
    <p:sldLayoutId id="2147483942" r:id="rId51"/>
    <p:sldLayoutId id="2147483864" r:id="rId52"/>
    <p:sldLayoutId id="2147483943" r:id="rId53"/>
    <p:sldLayoutId id="2147483865" r:id="rId54"/>
    <p:sldLayoutId id="2147483944" r:id="rId55"/>
    <p:sldLayoutId id="2147483867" r:id="rId56"/>
    <p:sldLayoutId id="2147483866" r:id="rId57"/>
    <p:sldLayoutId id="2147483868" r:id="rId58"/>
    <p:sldLayoutId id="2147483934" r:id="rId59"/>
    <p:sldLayoutId id="2147484013" r:id="rId60"/>
    <p:sldLayoutId id="2147483869" r:id="rId61"/>
    <p:sldLayoutId id="2147483870" r:id="rId62"/>
    <p:sldLayoutId id="2147483941" r:id="rId63"/>
    <p:sldLayoutId id="2147483716" r:id="rId64"/>
    <p:sldLayoutId id="2147483717" r:id="rId65"/>
    <p:sldLayoutId id="2147484010" r:id="rId66"/>
    <p:sldLayoutId id="2147484011" r:id="rId67"/>
    <p:sldLayoutId id="2147483658" r:id="rId68"/>
    <p:sldLayoutId id="2147484067" r:id="rId69"/>
    <p:sldLayoutId id="2147484068" r:id="rId70"/>
    <p:sldLayoutId id="2147484070" r:id="rId71"/>
    <p:sldLayoutId id="2147484078" r:id="rId72"/>
    <p:sldLayoutId id="2147484072" r:id="rId73"/>
    <p:sldLayoutId id="2147484073" r:id="rId74"/>
    <p:sldLayoutId id="2147484074" r:id="rId75"/>
    <p:sldLayoutId id="2147484075" r:id="rId76"/>
    <p:sldLayoutId id="2147484082" r:id="rId77"/>
    <p:sldLayoutId id="2147484079" r:id="rId78"/>
    <p:sldLayoutId id="2147484080" r:id="rId79"/>
    <p:sldLayoutId id="2147484077" r:id="rId80"/>
    <p:sldLayoutId id="2147484088" r:id="rId81"/>
    <p:sldLayoutId id="2147484089" r:id="rId82"/>
    <p:sldLayoutId id="2147484091" r:id="rId83"/>
    <p:sldLayoutId id="2147484090" r:id="rId84"/>
    <p:sldLayoutId id="2147484083"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userDrawn="1">
          <p15:clr>
            <a:srgbClr val="A4A3A4"/>
          </p15:clr>
        </p15:guide>
        <p15:guide id="3" pos="7680" userDrawn="1">
          <p15:clr>
            <a:srgbClr val="F26B43"/>
          </p15:clr>
        </p15:guide>
        <p15:guide id="4" orient="horz" pos="3975" userDrawn="1">
          <p15:clr>
            <a:srgbClr val="F26B43"/>
          </p15:clr>
        </p15:guide>
        <p15:guide id="5" pos="342" userDrawn="1">
          <p15:clr>
            <a:srgbClr val="F26B43"/>
          </p15:clr>
        </p15:guide>
        <p15:guide id="6" pos="7335" userDrawn="1">
          <p15:clr>
            <a:srgbClr val="F26B43"/>
          </p15:clr>
        </p15:guide>
        <p15:guide id="9" orient="horz" pos="3630" userDrawn="1">
          <p15:clr>
            <a:srgbClr val="A4A3A4"/>
          </p15:clr>
        </p15:guide>
        <p15:guide id="14" orient="horz" pos="3802" userDrawn="1">
          <p15:clr>
            <a:srgbClr val="A4A3A4"/>
          </p15:clr>
        </p15:guide>
        <p15:guide id="15" pos="6240" userDrawn="1">
          <p15:clr>
            <a:srgbClr val="A4A3A4"/>
          </p15:clr>
        </p15:guide>
        <p15:guide id="16" orient="horz" pos="4320" userDrawn="1">
          <p15:clr>
            <a:srgbClr val="F26B43"/>
          </p15:clr>
        </p15:guide>
        <p15:guide id="17" userDrawn="1">
          <p15:clr>
            <a:srgbClr val="F26B43"/>
          </p15:clr>
        </p15:guide>
        <p15:guide id="18" pos="846" userDrawn="1">
          <p15:clr>
            <a:srgbClr val="A4A3A4"/>
          </p15:clr>
        </p15:guide>
        <p15:guide id="19" pos="934" userDrawn="1">
          <p15:clr>
            <a:srgbClr val="A4A3A4"/>
          </p15:clr>
        </p15:guide>
        <p15:guide id="20" pos="1522" userDrawn="1">
          <p15:clr>
            <a:srgbClr val="A4A3A4"/>
          </p15:clr>
        </p15:guide>
        <p15:guide id="21" pos="6832" userDrawn="1">
          <p15:clr>
            <a:srgbClr val="A4A3A4"/>
          </p15:clr>
        </p15:guide>
        <p15:guide id="22" pos="6744" userDrawn="1">
          <p15:clr>
            <a:srgbClr val="A4A3A4"/>
          </p15:clr>
        </p15:guide>
        <p15:guide id="23" pos="6156" userDrawn="1">
          <p15:clr>
            <a:srgbClr val="A4A3A4"/>
          </p15:clr>
        </p15:guide>
        <p15:guide id="24" pos="2026" userDrawn="1">
          <p15:clr>
            <a:srgbClr val="A4A3A4"/>
          </p15:clr>
        </p15:guide>
        <p15:guide id="26" pos="5652" userDrawn="1">
          <p15:clr>
            <a:srgbClr val="A4A3A4"/>
          </p15:clr>
        </p15:guide>
        <p15:guide id="27" pos="5566" userDrawn="1">
          <p15:clr>
            <a:srgbClr val="A4A3A4"/>
          </p15:clr>
        </p15:guide>
        <p15:guide id="29" pos="2112" userDrawn="1">
          <p15:clr>
            <a:srgbClr val="A4A3A4"/>
          </p15:clr>
        </p15:guide>
        <p15:guide id="30" pos="3795" userDrawn="1">
          <p15:clr>
            <a:srgbClr val="A4A3A4"/>
          </p15:clr>
        </p15:guide>
        <p15:guide id="31" pos="3884" userDrawn="1">
          <p15:clr>
            <a:srgbClr val="A4A3A4"/>
          </p15:clr>
        </p15:guide>
        <p15:guide id="32" pos="3294" userDrawn="1">
          <p15:clr>
            <a:srgbClr val="A4A3A4"/>
          </p15:clr>
        </p15:guide>
        <p15:guide id="33" pos="4386" userDrawn="1">
          <p15:clr>
            <a:srgbClr val="A4A3A4"/>
          </p15:clr>
        </p15:guide>
        <p15:guide id="34" pos="3208" userDrawn="1">
          <p15:clr>
            <a:srgbClr val="A4A3A4"/>
          </p15:clr>
        </p15:guide>
        <p15:guide id="35" pos="4470" userDrawn="1">
          <p15:clr>
            <a:srgbClr val="A4A3A4"/>
          </p15:clr>
        </p15:guide>
        <p15:guide id="36" pos="2705" userDrawn="1">
          <p15:clr>
            <a:srgbClr val="A4A3A4"/>
          </p15:clr>
        </p15:guide>
        <p15:guide id="37" pos="2619" userDrawn="1">
          <p15:clr>
            <a:srgbClr val="A4A3A4"/>
          </p15:clr>
        </p15:guide>
        <p15:guide id="38" pos="4973" userDrawn="1">
          <p15:clr>
            <a:srgbClr val="A4A3A4"/>
          </p15:clr>
        </p15:guide>
        <p15:guide id="39" pos="5057" userDrawn="1">
          <p15:clr>
            <a:srgbClr val="A4A3A4"/>
          </p15:clr>
        </p15:guide>
        <p15:guide id="40" orient="horz" pos="2160" userDrawn="1">
          <p15:clr>
            <a:srgbClr val="A4A3A4"/>
          </p15:clr>
        </p15:guide>
        <p15:guide id="41" orient="horz" userDrawn="1">
          <p15:clr>
            <a:srgbClr val="F26B43"/>
          </p15:clr>
        </p15:guide>
        <p15:guide id="42" orient="horz" pos="344" userDrawn="1">
          <p15:clr>
            <a:srgbClr val="F26B43"/>
          </p15:clr>
        </p15:guide>
        <p15:guide id="43" orient="horz" pos="691" userDrawn="1">
          <p15:clr>
            <a:srgbClr val="A4A3A4"/>
          </p15:clr>
        </p15:guide>
        <p15:guide id="44" orient="horz" pos="861"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8.jpeg"/><Relationship Id="rId1" Type="http://schemas.openxmlformats.org/officeDocument/2006/relationships/slideLayout" Target="../slideLayouts/slideLayout70.xml"/><Relationship Id="rId5" Type="http://schemas.openxmlformats.org/officeDocument/2006/relationships/image" Target="../media/image450.png"/><Relationship Id="rId4" Type="http://schemas.openxmlformats.org/officeDocument/2006/relationships/image" Target="../media/image449.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51.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53.png"/><Relationship Id="rId2" Type="http://schemas.openxmlformats.org/officeDocument/2006/relationships/image" Target="../media/image452.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453.png"/><Relationship Id="rId2" Type="http://schemas.openxmlformats.org/officeDocument/2006/relationships/hyperlink" Target="https://launchpad.pearson.com/" TargetMode="External"/><Relationship Id="rId1" Type="http://schemas.openxmlformats.org/officeDocument/2006/relationships/slideLayout" Target="../slideLayouts/slideLayout29.xml"/><Relationship Id="rId4" Type="http://schemas.openxmlformats.org/officeDocument/2006/relationships/image" Target="../media/image454.png"/></Relationships>
</file>

<file path=ppt/slides/_rels/slide34.xml.rels><?xml version="1.0" encoding="UTF-8" standalone="yes"?>
<Relationships xmlns="http://schemas.openxmlformats.org/package/2006/relationships"><Relationship Id="rId2" Type="http://schemas.openxmlformats.org/officeDocument/2006/relationships/image" Target="../media/image455.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image" Target="../media/image455.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457.png"/><Relationship Id="rId2" Type="http://schemas.openxmlformats.org/officeDocument/2006/relationships/hyperlink" Target="https://bie.mypearsonsupport.com/" TargetMode="Externa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458.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459.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460.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hyperlink" Target="https://ltr.adamexam.com/#/proctor" TargetMode="Externa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462.png"/><Relationship Id="rId2" Type="http://schemas.openxmlformats.org/officeDocument/2006/relationships/image" Target="../media/image461.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463.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464.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466.png"/><Relationship Id="rId2" Type="http://schemas.openxmlformats.org/officeDocument/2006/relationships/image" Target="../media/image465.png"/><Relationship Id="rId1" Type="http://schemas.openxmlformats.org/officeDocument/2006/relationships/slideLayout" Target="../slideLayouts/slideLayout29.xml"/><Relationship Id="rId4" Type="http://schemas.openxmlformats.org/officeDocument/2006/relationships/image" Target="../media/image46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image" Target="../media/image469.png"/><Relationship Id="rId1" Type="http://schemas.openxmlformats.org/officeDocument/2006/relationships/slideLayout" Target="../slideLayouts/slideLayout29.xml"/><Relationship Id="rId4" Type="http://schemas.openxmlformats.org/officeDocument/2006/relationships/image" Target="../media/image471.png"/></Relationships>
</file>

<file path=ppt/slides/_rels/slide51.xml.rels><?xml version="1.0" encoding="UTF-8" standalone="yes"?>
<Relationships xmlns="http://schemas.openxmlformats.org/package/2006/relationships"><Relationship Id="rId2" Type="http://schemas.openxmlformats.org/officeDocument/2006/relationships/image" Target="../media/image472.pn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473.pn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474.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image" Target="../media/image473.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76.png"/><Relationship Id="rId2" Type="http://schemas.openxmlformats.org/officeDocument/2006/relationships/image" Target="../media/image475.png"/><Relationship Id="rId1" Type="http://schemas.openxmlformats.org/officeDocument/2006/relationships/slideLayout" Target="../slideLayouts/slideLayout29.xml"/><Relationship Id="rId4" Type="http://schemas.openxmlformats.org/officeDocument/2006/relationships/image" Target="../media/image477.png"/></Relationships>
</file>

<file path=ppt/slides/_rels/slide57.xml.rels><?xml version="1.0" encoding="UTF-8" standalone="yes"?>
<Relationships xmlns="http://schemas.openxmlformats.org/package/2006/relationships"><Relationship Id="rId3" Type="http://schemas.openxmlformats.org/officeDocument/2006/relationships/image" Target="../media/image479.png"/><Relationship Id="rId2" Type="http://schemas.openxmlformats.org/officeDocument/2006/relationships/image" Target="../media/image478.pn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81.png"/><Relationship Id="rId2" Type="http://schemas.openxmlformats.org/officeDocument/2006/relationships/image" Target="../media/image480.png"/><Relationship Id="rId1" Type="http://schemas.openxmlformats.org/officeDocument/2006/relationships/slideLayout" Target="../slideLayouts/slideLayout29.xml"/><Relationship Id="rId4" Type="http://schemas.openxmlformats.org/officeDocument/2006/relationships/image" Target="../media/image482.png"/></Relationships>
</file>

<file path=ppt/slides/_rels/slide59.xml.rels><?xml version="1.0" encoding="UTF-8" standalone="yes"?>
<Relationships xmlns="http://schemas.openxmlformats.org/package/2006/relationships"><Relationship Id="rId3" Type="http://schemas.openxmlformats.org/officeDocument/2006/relationships/image" Target="../media/image484.png"/><Relationship Id="rId2" Type="http://schemas.openxmlformats.org/officeDocument/2006/relationships/image" Target="../media/image483.png"/><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hyperlink" Target="https://bie.mypearsonsupport.com/training-resources/" TargetMode="Externa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hyperlink" Target="https://bie.mypearsonsupport.com/training-resources/" TargetMode="Externa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image" Target="../media/image485.pn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487.png"/><Relationship Id="rId2" Type="http://schemas.openxmlformats.org/officeDocument/2006/relationships/image" Target="../media/image486.png"/><Relationship Id="rId1" Type="http://schemas.openxmlformats.org/officeDocument/2006/relationships/slideLayout" Target="../slideLayouts/slideLayout29.xml"/><Relationship Id="rId6" Type="http://schemas.openxmlformats.org/officeDocument/2006/relationships/image" Target="../media/image490.png"/><Relationship Id="rId5" Type="http://schemas.openxmlformats.org/officeDocument/2006/relationships/image" Target="../media/image489.png"/><Relationship Id="rId4" Type="http://schemas.openxmlformats.org/officeDocument/2006/relationships/image" Target="../media/image488.png"/></Relationships>
</file>

<file path=ppt/slides/_rels/slide79.xml.rels><?xml version="1.0" encoding="UTF-8" standalone="yes"?>
<Relationships xmlns="http://schemas.openxmlformats.org/package/2006/relationships"><Relationship Id="rId2" Type="http://schemas.openxmlformats.org/officeDocument/2006/relationships/hyperlink" Target="https://ltr.adamexam.com/#/proctor" TargetMode="Externa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491.png"/><Relationship Id="rId2" Type="http://schemas.openxmlformats.org/officeDocument/2006/relationships/hyperlink" Target="https://ltr.adamexam.com/#/proctor" TargetMode="Externa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493.png"/><Relationship Id="rId2" Type="http://schemas.openxmlformats.org/officeDocument/2006/relationships/image" Target="../media/image492.png"/><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494.png"/><Relationship Id="rId2" Type="http://schemas.openxmlformats.org/officeDocument/2006/relationships/image" Target="../media/image473.png"/><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2" Type="http://schemas.openxmlformats.org/officeDocument/2006/relationships/image" Target="../media/image493.png"/><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image" Target="../media/image493.png"/><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image" Target="../media/image495.png"/><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497.png"/><Relationship Id="rId2" Type="http://schemas.openxmlformats.org/officeDocument/2006/relationships/image" Target="../media/image496.png"/><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499.png"/><Relationship Id="rId2" Type="http://schemas.openxmlformats.org/officeDocument/2006/relationships/image" Target="../media/image498.pn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92.xml.rels><?xml version="1.0" encoding="UTF-8" standalone="yes"?>
<Relationships xmlns="http://schemas.openxmlformats.org/package/2006/relationships"><Relationship Id="rId3" Type="http://schemas.openxmlformats.org/officeDocument/2006/relationships/image" Target="../media/image501.png"/><Relationship Id="rId2" Type="http://schemas.openxmlformats.org/officeDocument/2006/relationships/image" Target="../media/image500.png"/><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image" Target="../media/image502.png"/><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504.png"/><Relationship Id="rId2" Type="http://schemas.openxmlformats.org/officeDocument/2006/relationships/image" Target="../media/image503.png"/><Relationship Id="rId1" Type="http://schemas.openxmlformats.org/officeDocument/2006/relationships/slideLayout" Target="../slideLayouts/slideLayout29.xml"/><Relationship Id="rId4" Type="http://schemas.openxmlformats.org/officeDocument/2006/relationships/image" Target="../media/image50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2" Type="http://schemas.openxmlformats.org/officeDocument/2006/relationships/image" Target="../media/image506.png"/><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2" Type="http://schemas.openxmlformats.org/officeDocument/2006/relationships/image" Target="../media/image507.png"/><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2" Type="http://schemas.openxmlformats.org/officeDocument/2006/relationships/image" Target="../media/image508.png"/><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2" Type="http://schemas.openxmlformats.org/officeDocument/2006/relationships/image" Target="../media/image509.png"/><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125.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2" Type="http://schemas.openxmlformats.org/officeDocument/2006/relationships/image" Target="../media/image511.png"/><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9.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2" Type="http://schemas.openxmlformats.org/officeDocument/2006/relationships/image" Target="../media/image512.png"/><Relationship Id="rId1" Type="http://schemas.openxmlformats.org/officeDocument/2006/relationships/slideLayout" Target="../slideLayouts/slideLayout2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7.xml.rels><?xml version="1.0" encoding="UTF-8" standalone="yes"?>
<Relationships xmlns="http://schemas.openxmlformats.org/package/2006/relationships"><Relationship Id="rId2" Type="http://schemas.openxmlformats.org/officeDocument/2006/relationships/image" Target="../media/image513.png"/><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5.xml.rels><?xml version="1.0" encoding="UTF-8" standalone="yes"?>
<Relationships xmlns="http://schemas.openxmlformats.org/package/2006/relationships"><Relationship Id="rId2" Type="http://schemas.openxmlformats.org/officeDocument/2006/relationships/image" Target="../media/image514.png"/><Relationship Id="rId1" Type="http://schemas.openxmlformats.org/officeDocument/2006/relationships/slideLayout" Target="../slideLayouts/slideLayout2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149.xml.rels><?xml version="1.0" encoding="UTF-8" standalone="yes"?>
<Relationships xmlns="http://schemas.openxmlformats.org/package/2006/relationships"><Relationship Id="rId3" Type="http://schemas.openxmlformats.org/officeDocument/2006/relationships/image" Target="../media/image515.png"/><Relationship Id="rId2" Type="http://schemas.openxmlformats.org/officeDocument/2006/relationships/hyperlink" Target="https://bie.mypearsonsupport.com/" TargetMode="External"/><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2" Type="http://schemas.openxmlformats.org/officeDocument/2006/relationships/image" Target="../media/image516.png"/><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2" Type="http://schemas.openxmlformats.org/officeDocument/2006/relationships/image" Target="../media/image517.png"/><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3" Type="http://schemas.openxmlformats.org/officeDocument/2006/relationships/image" Target="../media/image518.png"/><Relationship Id="rId2" Type="http://schemas.openxmlformats.org/officeDocument/2006/relationships/hyperlink" Target="https://srt.testnav.com/bie/bie-srt.html" TargetMode="External"/><Relationship Id="rId1" Type="http://schemas.openxmlformats.org/officeDocument/2006/relationships/slideLayout" Target="../slideLayouts/slideLayout29.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2" Type="http://schemas.openxmlformats.org/officeDocument/2006/relationships/image" Target="../media/image519.png"/><Relationship Id="rId1" Type="http://schemas.openxmlformats.org/officeDocument/2006/relationships/slideLayout" Target="../slideLayouts/slideLayout29.xml"/></Relationships>
</file>

<file path=ppt/slides/_rels/slide155.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2" Type="http://schemas.openxmlformats.org/officeDocument/2006/relationships/hyperlink" Target="https://bie.mypearsonsupport.com/training-resources/" TargetMode="External"/><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2" Type="http://schemas.openxmlformats.org/officeDocument/2006/relationships/hyperlink" Target="https://forms.office.com/pages/responsepage.aspx?id=urWTBhhLe02TQfMvQApUlEjZsHq7mlxEoIr3nVyTosdUNzQxNEQxTDI5SURTU0s2V1czSjZKSjlQNi4u&amp;route=shorturl" TargetMode="External"/><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6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2.xml.rels><?xml version="1.0" encoding="UTF-8" standalone="yes"?>
<Relationships xmlns="http://schemas.openxmlformats.org/package/2006/relationships"><Relationship Id="rId3" Type="http://schemas.openxmlformats.org/officeDocument/2006/relationships/hyperlink" Target="mailto:rebecca.Izzo@bie.edu" TargetMode="External"/><Relationship Id="rId2" Type="http://schemas.openxmlformats.org/officeDocument/2006/relationships/hyperlink" Target="mailto:aurelia.shorty@bie.edu" TargetMode="External"/><Relationship Id="rId1" Type="http://schemas.openxmlformats.org/officeDocument/2006/relationships/slideLayout" Target="../slideLayouts/slideLayout29.xml"/></Relationships>
</file>

<file path=ppt/slides/_rels/slide163.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DE92-CCE4-1EF4-2FEA-580730B05CC6}"/>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5B041AD4-DFF9-4059-8D57-DC0D4B14F811}"/>
              </a:ext>
              <a:ext uri="{C183D7F6-B498-43B3-948B-1728B52AA6E4}">
                <adec:decorative xmlns:adec="http://schemas.microsoft.com/office/drawing/2017/decorative" val="1"/>
              </a:ext>
            </a:extLst>
          </p:cNvPr>
          <p:cNvPicPr/>
          <p:nvPr/>
        </p:nvPicPr>
        <p:blipFill>
          <a:blip r:embed="rId2"/>
          <a:srcRect l="13336" r="13336"/>
          <a:stretch/>
        </p:blipFill>
        <p:spPr>
          <a:xfrm>
            <a:off x="4908884" y="0"/>
            <a:ext cx="7283116" cy="6858000"/>
          </a:xfrm>
          <a:prstGeom prst="rect">
            <a:avLst/>
          </a:prstGeom>
        </p:spPr>
      </p:pic>
      <p:sp>
        <p:nvSpPr>
          <p:cNvPr id="12" name="Gradient">
            <a:extLst>
              <a:ext uri="{FF2B5EF4-FFF2-40B4-BE49-F238E27FC236}">
                <a16:creationId xmlns:a16="http://schemas.microsoft.com/office/drawing/2014/main" id="{0DB9DC5F-4048-58EA-8719-9064F59909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9000000" cy="6858000"/>
          </a:xfrm>
          <a:prstGeom prst="rect">
            <a:avLst/>
          </a:prstGeom>
          <a:gradFill>
            <a:gsLst>
              <a:gs pos="32000">
                <a:srgbClr val="0D004D"/>
              </a:gs>
              <a:gs pos="0">
                <a:schemeClr val="accent1">
                  <a:lumMod val="0"/>
                  <a:lumOff val="100000"/>
                  <a:alpha val="0"/>
                </a:schemeClr>
              </a:gs>
              <a:gs pos="100000">
                <a:srgbClr val="0D004D"/>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3" name="Pearson Logo" descr="Pearson Logo">
            <a:extLst>
              <a:ext uri="{FF2B5EF4-FFF2-40B4-BE49-F238E27FC236}">
                <a16:creationId xmlns:a16="http://schemas.microsoft.com/office/drawing/2014/main" id="{7BA1A43A-D9E4-5003-59C3-469F0D42C0BD}"/>
              </a:ext>
            </a:extLst>
          </p:cNvPr>
          <p:cNvPicPr>
            <a:picLocks noGrp="1" noRot="1" noMove="1" noResize="1" noEditPoints="1" noAdjustHandles="1" noChangeArrowheads="1" noChangeShapeType="1" noCrop="1"/>
          </p:cNvPicPr>
          <p:nvPr/>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5" name="Title">
            <a:extLst>
              <a:ext uri="{FF2B5EF4-FFF2-40B4-BE49-F238E27FC236}">
                <a16:creationId xmlns:a16="http://schemas.microsoft.com/office/drawing/2014/main" id="{015F0980-1BA5-9F70-39E4-850470144E80}"/>
              </a:ext>
            </a:extLst>
          </p:cNvPr>
          <p:cNvSpPr txBox="1">
            <a:spLocks/>
          </p:cNvSpPr>
          <p:nvPr/>
        </p:nvSpPr>
        <p:spPr>
          <a:xfrm>
            <a:off x="542924" y="1646236"/>
            <a:ext cx="6062413" cy="3566433"/>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6000" b="1" kern="1200">
                <a:solidFill>
                  <a:schemeClr val="tx2"/>
                </a:solidFill>
                <a:latin typeface="+mn-lt"/>
                <a:ea typeface="+mj-ea"/>
                <a:cs typeface="+mj-cs"/>
              </a:defRPr>
            </a:lvl1pPr>
          </a:lstStyle>
          <a:p>
            <a:r>
              <a:rPr lang="en-US" sz="4600">
                <a:solidFill>
                  <a:schemeClr val="bg2"/>
                </a:solidFill>
              </a:rPr>
              <a:t>BIE ELA &amp; Math </a:t>
            </a:r>
            <a:br>
              <a:rPr lang="en-US" sz="4600">
                <a:solidFill>
                  <a:schemeClr val="bg2"/>
                </a:solidFill>
              </a:rPr>
            </a:br>
            <a:r>
              <a:rPr lang="en-US" sz="4600">
                <a:solidFill>
                  <a:schemeClr val="bg2"/>
                </a:solidFill>
              </a:rPr>
              <a:t>Spring 2026 Assessment</a:t>
            </a:r>
            <a:br>
              <a:rPr lang="en-US" sz="4600">
                <a:solidFill>
                  <a:schemeClr val="bg2"/>
                </a:solidFill>
              </a:rPr>
            </a:br>
            <a:r>
              <a:rPr lang="en-US" sz="4600">
                <a:solidFill>
                  <a:schemeClr val="bg2"/>
                </a:solidFill>
              </a:rPr>
              <a:t>Pre-Administration Training </a:t>
            </a:r>
          </a:p>
        </p:txBody>
      </p:sp>
      <p:sp>
        <p:nvSpPr>
          <p:cNvPr id="17" name="Subtitle">
            <a:extLst>
              <a:ext uri="{FF2B5EF4-FFF2-40B4-BE49-F238E27FC236}">
                <a16:creationId xmlns:a16="http://schemas.microsoft.com/office/drawing/2014/main" id="{570CFF9C-9127-752A-F98A-12A566C8D02F}"/>
              </a:ext>
            </a:extLst>
          </p:cNvPr>
          <p:cNvSpPr txBox="1">
            <a:spLocks/>
          </p:cNvSpPr>
          <p:nvPr/>
        </p:nvSpPr>
        <p:spPr>
          <a:xfrm>
            <a:off x="542924" y="5530703"/>
            <a:ext cx="5484812" cy="1097643"/>
          </a:xfrm>
          <a:prstGeom prst="rect">
            <a:avLst/>
          </a:prstGeom>
        </p:spPr>
        <p:txBody>
          <a:bodyPr lIns="0" tIns="45720" rIns="91440" bIns="45720" anchor="b">
            <a:normAutofit fontScale="25000" lnSpcReduction="20000"/>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57200" indent="0" algn="ctr" defTabSz="914400" rtl="0" eaLnBrk="1" latinLnBrk="0" hangingPunct="1">
              <a:lnSpc>
                <a:spcPct val="100000"/>
              </a:lnSpc>
              <a:spcBef>
                <a:spcPts val="0"/>
              </a:spcBef>
              <a:spcAft>
                <a:spcPts val="600"/>
              </a:spcAft>
              <a:buFont typeface="Plus Jakarta Sans"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Plus Jakarta Sans"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9pPr>
          </a:lstStyle>
          <a:p>
            <a:endParaRPr lang="en-US" sz="3200">
              <a:solidFill>
                <a:schemeClr val="bg1"/>
              </a:solidFill>
            </a:endParaRPr>
          </a:p>
          <a:p>
            <a:r>
              <a:rPr lang="en-US" sz="7200">
                <a:solidFill>
                  <a:schemeClr val="bg1"/>
                </a:solidFill>
              </a:rPr>
              <a:t>In-person: January 7, 2026</a:t>
            </a:r>
          </a:p>
          <a:p>
            <a:r>
              <a:rPr lang="en-US" sz="7200">
                <a:solidFill>
                  <a:schemeClr val="bg1"/>
                </a:solidFill>
                <a:cs typeface="Plus Jakarta Sans"/>
              </a:rPr>
              <a:t>Virtual Session 1: January 22 &amp; 23, 2026 </a:t>
            </a:r>
            <a:endParaRPr lang="en-US" sz="7200"/>
          </a:p>
          <a:p>
            <a:r>
              <a:rPr lang="en-US" sz="7200">
                <a:solidFill>
                  <a:schemeClr val="bg1"/>
                </a:solidFill>
                <a:cs typeface="Plus Jakarta Sans"/>
              </a:rPr>
              <a:t>Virtual Session 2: January 29 &amp; 30, 2026</a:t>
            </a:r>
            <a:endParaRPr lang="en-US" sz="7200"/>
          </a:p>
          <a:p>
            <a:endParaRPr lang="en-US" sz="2800">
              <a:solidFill>
                <a:schemeClr val="bg1"/>
              </a:solidFill>
              <a:cs typeface="Plus Jakarta Sans"/>
            </a:endParaRPr>
          </a:p>
        </p:txBody>
      </p:sp>
      <p:pic>
        <p:nvPicPr>
          <p:cNvPr id="2" name="Picture 1">
            <a:extLst>
              <a:ext uri="{FF2B5EF4-FFF2-40B4-BE49-F238E27FC236}">
                <a16:creationId xmlns:a16="http://schemas.microsoft.com/office/drawing/2014/main" id="{03651610-1D10-379D-4906-AF4DC70EFF4B}"/>
              </a:ext>
            </a:extLst>
          </p:cNvPr>
          <p:cNvPicPr>
            <a:picLocks noChangeAspect="1"/>
          </p:cNvPicPr>
          <p:nvPr/>
        </p:nvPicPr>
        <p:blipFill>
          <a:blip r:embed="rId5"/>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353399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5D512-7686-0707-58E6-5C2E29AB577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6C946A7-D825-A4FE-C57D-71A659AEEF4F}"/>
              </a:ext>
            </a:extLst>
          </p:cNvPr>
          <p:cNvSpPr>
            <a:spLocks noGrp="1"/>
          </p:cNvSpPr>
          <p:nvPr>
            <p:ph type="body" sz="quarter" idx="30"/>
          </p:nvPr>
        </p:nvSpPr>
        <p:spPr>
          <a:xfrm>
            <a:off x="550164" y="1431758"/>
            <a:ext cx="10358242" cy="4724343"/>
          </a:xfrm>
        </p:spPr>
        <p:txBody>
          <a:bodyPr lIns="91440" tIns="91440" rIns="91440" bIns="91440"/>
          <a:lstStyle/>
          <a:p>
            <a:pPr marL="0">
              <a:buClr>
                <a:schemeClr val="bg2"/>
              </a:buClr>
              <a:buSzPct val="100000"/>
            </a:pPr>
            <a:r>
              <a:rPr lang="en-US" sz="2600" b="0"/>
              <a:t>Welcome from the Chief Academic Office and ELA/Math Assessment Team, Aurelia Shorty, Donald Griffin, Dr. Carmelia Becenti, Dr. Rebecca Izzo, Dr. Clauschee &amp; Dr. BJ Howerton.</a:t>
            </a:r>
          </a:p>
          <a:p>
            <a:pPr marL="0">
              <a:buClr>
                <a:schemeClr val="bg2"/>
              </a:buClr>
              <a:buSzPct val="100000"/>
            </a:pPr>
            <a:endParaRPr lang="en-US" sz="2600" b="0"/>
          </a:p>
          <a:p>
            <a:pPr marL="0">
              <a:buClr>
                <a:schemeClr val="bg2"/>
              </a:buClr>
              <a:buSzPct val="100000"/>
            </a:pPr>
            <a:r>
              <a:rPr lang="en-US" sz="2600"/>
              <a:t>The purpose of these trainings is to:</a:t>
            </a:r>
          </a:p>
          <a:p>
            <a:pPr marL="342900" indent="-342900">
              <a:buClr>
                <a:schemeClr val="tx2"/>
              </a:buClr>
              <a:buSzPct val="100000"/>
              <a:buFont typeface="Wingdings" panose="05000000000000000000" pitchFamily="2" charset="2"/>
              <a:buChar char="§"/>
            </a:pPr>
            <a:r>
              <a:rPr lang="en-US" sz="2400" b="0"/>
              <a:t>Provide implementation assistance to schools for BIE’s Summative ELA and Math assessments for SY 2025-2026.</a:t>
            </a:r>
          </a:p>
          <a:p>
            <a:pPr marL="342900" indent="-342900">
              <a:buClr>
                <a:schemeClr val="tx2"/>
              </a:buClr>
              <a:buSzPct val="100000"/>
              <a:buFont typeface="Wingdings" panose="05000000000000000000" pitchFamily="2" charset="2"/>
              <a:buChar char="§"/>
            </a:pPr>
            <a:r>
              <a:rPr lang="en-US" sz="2400" b="0"/>
              <a:t>Provide a set of expectations for assessment tasks and activities before, during, and after testing.</a:t>
            </a:r>
          </a:p>
          <a:p>
            <a:pPr marL="342900" indent="-342900">
              <a:buClr>
                <a:schemeClr val="tx2"/>
              </a:buClr>
              <a:buSzPct val="100000"/>
              <a:buFont typeface="Wingdings" panose="05000000000000000000" pitchFamily="2" charset="2"/>
              <a:buChar char="§"/>
            </a:pPr>
            <a:r>
              <a:rPr lang="en-US" sz="2400" b="0"/>
              <a:t>To assist school staff, virtual trainings will be recorded for your viewing convenience.</a:t>
            </a:r>
          </a:p>
        </p:txBody>
      </p:sp>
      <p:sp>
        <p:nvSpPr>
          <p:cNvPr id="7" name="Footer Placeholder 6">
            <a:extLst>
              <a:ext uri="{FF2B5EF4-FFF2-40B4-BE49-F238E27FC236}">
                <a16:creationId xmlns:a16="http://schemas.microsoft.com/office/drawing/2014/main" id="{A1BB1EE8-A854-B1F7-1A09-14654871F1A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B202F35-F371-9B61-A535-54DC14DEB9D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a:t>
            </a:fld>
            <a:endParaRPr lang="en-US" noProof="0"/>
          </a:p>
        </p:txBody>
      </p:sp>
      <p:sp>
        <p:nvSpPr>
          <p:cNvPr id="10" name="Title 1">
            <a:extLst>
              <a:ext uri="{FF2B5EF4-FFF2-40B4-BE49-F238E27FC236}">
                <a16:creationId xmlns:a16="http://schemas.microsoft.com/office/drawing/2014/main" id="{8A91BD37-C91F-8E75-E0C8-5D9064AAA304}"/>
              </a:ext>
            </a:extLst>
          </p:cNvPr>
          <p:cNvSpPr txBox="1">
            <a:spLocks/>
          </p:cNvSpPr>
          <p:nvPr/>
        </p:nvSpPr>
        <p:spPr bwMode="gray">
          <a:xfrm>
            <a:off x="548640" y="0"/>
            <a:ext cx="10797139" cy="1431758"/>
          </a:xfrm>
        </p:spPr>
        <p:txBody>
          <a:bodyPr anchor="ctr"/>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Welcome &amp; Purpose</a:t>
            </a:r>
          </a:p>
        </p:txBody>
      </p:sp>
    </p:spTree>
    <p:extLst>
      <p:ext uri="{BB962C8B-B14F-4D97-AF65-F5344CB8AC3E}">
        <p14:creationId xmlns:p14="http://schemas.microsoft.com/office/powerpoint/2010/main" val="595171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A524E-5986-4B2C-0648-EE931B3D0BA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DE50A7DF-8A9C-17F4-4C97-E56AE64A37F5}"/>
              </a:ext>
            </a:extLst>
          </p:cNvPr>
          <p:cNvSpPr>
            <a:spLocks noGrp="1"/>
          </p:cNvSpPr>
          <p:nvPr>
            <p:ph type="ftr" sz="quarter" idx="11"/>
          </p:nvPr>
        </p:nvSpPr>
        <p:spPr/>
        <p:txBody>
          <a:bodyPr/>
          <a:lstStyle/>
          <a:p>
            <a:r>
              <a:rPr lang="en-US" noProof="0"/>
              <a:t>Copyright 2025 Pearson. All rights reserved.</a:t>
            </a:r>
          </a:p>
        </p:txBody>
      </p:sp>
      <p:sp>
        <p:nvSpPr>
          <p:cNvPr id="5" name="Slide Number Placeholder 4">
            <a:extLst>
              <a:ext uri="{FF2B5EF4-FFF2-40B4-BE49-F238E27FC236}">
                <a16:creationId xmlns:a16="http://schemas.microsoft.com/office/drawing/2014/main" id="{71ADBC82-6E28-6B26-5441-3BDEB5C9DFE9}"/>
              </a:ext>
            </a:extLst>
          </p:cNvPr>
          <p:cNvSpPr>
            <a:spLocks noGrp="1"/>
          </p:cNvSpPr>
          <p:nvPr>
            <p:ph type="sldNum" sz="quarter" idx="12"/>
          </p:nvPr>
        </p:nvSpPr>
        <p:spPr/>
        <p:txBody>
          <a:bodyPr/>
          <a:lstStyle/>
          <a:p>
            <a:fld id="{27BB625B-AB5A-C845-B50B-ED205C3DDF7A}" type="slidenum">
              <a:rPr lang="en-US" noProof="0" smtClean="0"/>
              <a:pPr/>
              <a:t>3</a:t>
            </a:fld>
            <a:endParaRPr lang="en-US" noProof="0"/>
          </a:p>
        </p:txBody>
      </p:sp>
      <p:sp>
        <p:nvSpPr>
          <p:cNvPr id="50" name="Title">
            <a:extLst>
              <a:ext uri="{FF2B5EF4-FFF2-40B4-BE49-F238E27FC236}">
                <a16:creationId xmlns:a16="http://schemas.microsoft.com/office/drawing/2014/main" id="{7BA909E0-2A78-65D9-B292-E005E17D1319}"/>
              </a:ext>
            </a:extLst>
          </p:cNvPr>
          <p:cNvSpPr txBox="1">
            <a:spLocks/>
          </p:cNvSpPr>
          <p:nvPr/>
        </p:nvSpPr>
        <p:spPr bwMode="white">
          <a:xfrm>
            <a:off x="1343278" y="1037992"/>
            <a:ext cx="2802636" cy="8191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Agenda</a:t>
            </a:r>
          </a:p>
        </p:txBody>
      </p:sp>
      <p:cxnSp>
        <p:nvCxnSpPr>
          <p:cNvPr id="51" name="Line 1">
            <a:extLst>
              <a:ext uri="{FF2B5EF4-FFF2-40B4-BE49-F238E27FC236}">
                <a16:creationId xmlns:a16="http://schemas.microsoft.com/office/drawing/2014/main" id="{463DC97C-6DFD-31FC-1C0D-8F89BFBFA6B1}"/>
              </a:ext>
              <a:ext uri="{C183D7F6-B498-43B3-948B-1728B52AA6E4}">
                <adec:decorative xmlns:adec="http://schemas.microsoft.com/office/drawing/2017/decorative" val="1"/>
              </a:ext>
            </a:extLst>
          </p:cNvPr>
          <p:cNvCxnSpPr>
            <a:cxnSpLocks/>
          </p:cNvCxnSpPr>
          <p:nvPr/>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59A54998-EEC1-4154-0FFD-5A51486EC00E}"/>
              </a:ext>
            </a:extLst>
          </p:cNvPr>
          <p:cNvSpPr txBox="1">
            <a:spLocks/>
          </p:cNvSpPr>
          <p:nvPr/>
        </p:nvSpPr>
        <p:spPr bwMode="white">
          <a:xfrm>
            <a:off x="2430777" y="2286509"/>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400"/>
              <a:t>1</a:t>
            </a:r>
          </a:p>
        </p:txBody>
      </p:sp>
      <p:sp>
        <p:nvSpPr>
          <p:cNvPr id="53" name="Agenda Item 1">
            <a:extLst>
              <a:ext uri="{FF2B5EF4-FFF2-40B4-BE49-F238E27FC236}">
                <a16:creationId xmlns:a16="http://schemas.microsoft.com/office/drawing/2014/main" id="{9CFFBCCC-044C-86C1-FED6-326C334ABD49}"/>
              </a:ext>
            </a:extLst>
          </p:cNvPr>
          <p:cNvSpPr txBox="1">
            <a:spLocks/>
          </p:cNvSpPr>
          <p:nvPr/>
        </p:nvSpPr>
        <p:spPr bwMode="white">
          <a:xfrm>
            <a:off x="3512494" y="2416049"/>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Key Administration Dates</a:t>
            </a:r>
          </a:p>
        </p:txBody>
      </p:sp>
      <p:cxnSp>
        <p:nvCxnSpPr>
          <p:cNvPr id="54" name="Line 2">
            <a:extLst>
              <a:ext uri="{FF2B5EF4-FFF2-40B4-BE49-F238E27FC236}">
                <a16:creationId xmlns:a16="http://schemas.microsoft.com/office/drawing/2014/main" id="{3E6623CE-9A7B-34BC-676A-7C3F449761EC}"/>
              </a:ext>
              <a:ext uri="{C183D7F6-B498-43B3-948B-1728B52AA6E4}">
                <adec:decorative xmlns:adec="http://schemas.microsoft.com/office/drawing/2017/decorative" val="1"/>
              </a:ext>
            </a:extLst>
          </p:cNvPr>
          <p:cNvCxnSpPr>
            <a:cxnSpLocks/>
          </p:cNvCxnSpPr>
          <p:nvPr/>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2">
            <a:extLst>
              <a:ext uri="{FF2B5EF4-FFF2-40B4-BE49-F238E27FC236}">
                <a16:creationId xmlns:a16="http://schemas.microsoft.com/office/drawing/2014/main" id="{91BD615D-FFDC-7577-93DE-9B430223C739}"/>
              </a:ext>
            </a:extLst>
          </p:cNvPr>
          <p:cNvSpPr txBox="1">
            <a:spLocks/>
          </p:cNvSpPr>
          <p:nvPr/>
        </p:nvSpPr>
        <p:spPr bwMode="white">
          <a:xfrm>
            <a:off x="2430777" y="3495896"/>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400"/>
              <a:t>2</a:t>
            </a:r>
          </a:p>
        </p:txBody>
      </p:sp>
      <p:sp>
        <p:nvSpPr>
          <p:cNvPr id="56" name="Agenda Item 2">
            <a:extLst>
              <a:ext uri="{FF2B5EF4-FFF2-40B4-BE49-F238E27FC236}">
                <a16:creationId xmlns:a16="http://schemas.microsoft.com/office/drawing/2014/main" id="{38895637-9290-82EA-A9A2-65E45BD7C4E5}"/>
              </a:ext>
            </a:extLst>
          </p:cNvPr>
          <p:cNvSpPr txBox="1">
            <a:spLocks/>
          </p:cNvSpPr>
          <p:nvPr/>
        </p:nvSpPr>
        <p:spPr bwMode="white">
          <a:xfrm>
            <a:off x="3512494" y="3616421"/>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Test Structure &amp; Guidelines</a:t>
            </a:r>
          </a:p>
        </p:txBody>
      </p:sp>
      <p:cxnSp>
        <p:nvCxnSpPr>
          <p:cNvPr id="57" name="Line 3">
            <a:extLst>
              <a:ext uri="{FF2B5EF4-FFF2-40B4-BE49-F238E27FC236}">
                <a16:creationId xmlns:a16="http://schemas.microsoft.com/office/drawing/2014/main" id="{D32CFE85-EE6F-CDFC-7C9F-97B6B7DB8842}"/>
              </a:ext>
              <a:ext uri="{C183D7F6-B498-43B3-948B-1728B52AA6E4}">
                <adec:decorative xmlns:adec="http://schemas.microsoft.com/office/drawing/2017/decorative" val="1"/>
              </a:ext>
            </a:extLst>
          </p:cNvPr>
          <p:cNvCxnSpPr>
            <a:cxnSpLocks/>
          </p:cNvCxnSpPr>
          <p:nvPr/>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8" name="Number 3">
            <a:extLst>
              <a:ext uri="{FF2B5EF4-FFF2-40B4-BE49-F238E27FC236}">
                <a16:creationId xmlns:a16="http://schemas.microsoft.com/office/drawing/2014/main" id="{643CD86A-D316-D6E4-AA88-6C6CFA1EA1C2}"/>
              </a:ext>
            </a:extLst>
          </p:cNvPr>
          <p:cNvSpPr txBox="1">
            <a:spLocks/>
          </p:cNvSpPr>
          <p:nvPr/>
        </p:nvSpPr>
        <p:spPr bwMode="white">
          <a:xfrm>
            <a:off x="2430777" y="4703131"/>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400"/>
              <a:t>3</a:t>
            </a:r>
          </a:p>
        </p:txBody>
      </p:sp>
      <p:sp>
        <p:nvSpPr>
          <p:cNvPr id="59" name="Agenda Item 3">
            <a:extLst>
              <a:ext uri="{FF2B5EF4-FFF2-40B4-BE49-F238E27FC236}">
                <a16:creationId xmlns:a16="http://schemas.microsoft.com/office/drawing/2014/main" id="{246E38A5-40F3-8708-C31E-9D02C7A27B2B}"/>
              </a:ext>
            </a:extLst>
          </p:cNvPr>
          <p:cNvSpPr txBox="1">
            <a:spLocks/>
          </p:cNvSpPr>
          <p:nvPr/>
        </p:nvSpPr>
        <p:spPr bwMode="white">
          <a:xfrm>
            <a:off x="3512494" y="4830692"/>
            <a:ext cx="2952700"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Accommodations &amp; Accessibility Features</a:t>
            </a:r>
          </a:p>
        </p:txBody>
      </p:sp>
      <p:cxnSp>
        <p:nvCxnSpPr>
          <p:cNvPr id="60" name="Line 4">
            <a:extLst>
              <a:ext uri="{FF2B5EF4-FFF2-40B4-BE49-F238E27FC236}">
                <a16:creationId xmlns:a16="http://schemas.microsoft.com/office/drawing/2014/main" id="{E2054F1A-D1EF-34CD-9C68-7F88699A9E5B}"/>
              </a:ext>
              <a:ext uri="{C183D7F6-B498-43B3-948B-1728B52AA6E4}">
                <adec:decorative xmlns:adec="http://schemas.microsoft.com/office/drawing/2017/decorative" val="1"/>
              </a:ext>
            </a:extLst>
          </p:cNvPr>
          <p:cNvCxnSpPr>
            <a:cxnSpLocks/>
          </p:cNvCxnSpPr>
          <p:nvPr/>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61" name="Line 5">
            <a:extLst>
              <a:ext uri="{FF2B5EF4-FFF2-40B4-BE49-F238E27FC236}">
                <a16:creationId xmlns:a16="http://schemas.microsoft.com/office/drawing/2014/main" id="{85858081-CB90-5025-B77B-9545DB204EB2}"/>
              </a:ext>
              <a:ext uri="{C183D7F6-B498-43B3-948B-1728B52AA6E4}">
                <adec:decorative xmlns:adec="http://schemas.microsoft.com/office/drawing/2017/decorative" val="1"/>
              </a:ext>
            </a:extLst>
          </p:cNvPr>
          <p:cNvCxnSpPr>
            <a:cxnSpLocks/>
          </p:cNvCxnSpPr>
          <p:nvPr/>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2" name="Number 4">
            <a:extLst>
              <a:ext uri="{FF2B5EF4-FFF2-40B4-BE49-F238E27FC236}">
                <a16:creationId xmlns:a16="http://schemas.microsoft.com/office/drawing/2014/main" id="{361BE188-F433-44ED-CC88-D01B6C8BFDA7}"/>
              </a:ext>
            </a:extLst>
          </p:cNvPr>
          <p:cNvSpPr txBox="1">
            <a:spLocks/>
          </p:cNvSpPr>
          <p:nvPr/>
        </p:nvSpPr>
        <p:spPr bwMode="white">
          <a:xfrm>
            <a:off x="7108198" y="2286509"/>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400"/>
              <a:t>4</a:t>
            </a:r>
          </a:p>
        </p:txBody>
      </p:sp>
      <p:sp>
        <p:nvSpPr>
          <p:cNvPr id="63" name="Agenda Item 4">
            <a:extLst>
              <a:ext uri="{FF2B5EF4-FFF2-40B4-BE49-F238E27FC236}">
                <a16:creationId xmlns:a16="http://schemas.microsoft.com/office/drawing/2014/main" id="{D32817A8-AFC2-76D2-1826-FDCB13379505}"/>
              </a:ext>
            </a:extLst>
          </p:cNvPr>
          <p:cNvSpPr txBox="1">
            <a:spLocks/>
          </p:cNvSpPr>
          <p:nvPr/>
        </p:nvSpPr>
        <p:spPr bwMode="white">
          <a:xfrm>
            <a:off x="8205154" y="2416049"/>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Before Testing</a:t>
            </a:r>
          </a:p>
        </p:txBody>
      </p:sp>
      <p:cxnSp>
        <p:nvCxnSpPr>
          <p:cNvPr id="64" name="Line 6">
            <a:extLst>
              <a:ext uri="{FF2B5EF4-FFF2-40B4-BE49-F238E27FC236}">
                <a16:creationId xmlns:a16="http://schemas.microsoft.com/office/drawing/2014/main" id="{85FDE99D-1634-9129-10A2-C887FB684E4E}"/>
              </a:ext>
              <a:ext uri="{C183D7F6-B498-43B3-948B-1728B52AA6E4}">
                <adec:decorative xmlns:adec="http://schemas.microsoft.com/office/drawing/2017/decorative" val="1"/>
              </a:ext>
            </a:extLst>
          </p:cNvPr>
          <p:cNvCxnSpPr>
            <a:cxnSpLocks/>
          </p:cNvCxnSpPr>
          <p:nvPr/>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Number 5">
            <a:extLst>
              <a:ext uri="{FF2B5EF4-FFF2-40B4-BE49-F238E27FC236}">
                <a16:creationId xmlns:a16="http://schemas.microsoft.com/office/drawing/2014/main" id="{086CC31F-6C82-71AE-A9E1-A11DD3570529}"/>
              </a:ext>
            </a:extLst>
          </p:cNvPr>
          <p:cNvSpPr txBox="1">
            <a:spLocks/>
          </p:cNvSpPr>
          <p:nvPr/>
        </p:nvSpPr>
        <p:spPr bwMode="white">
          <a:xfrm>
            <a:off x="7108198" y="3495896"/>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400"/>
              <a:t>5</a:t>
            </a:r>
          </a:p>
        </p:txBody>
      </p:sp>
      <p:sp>
        <p:nvSpPr>
          <p:cNvPr id="66" name="Agenda Item 5">
            <a:extLst>
              <a:ext uri="{FF2B5EF4-FFF2-40B4-BE49-F238E27FC236}">
                <a16:creationId xmlns:a16="http://schemas.microsoft.com/office/drawing/2014/main" id="{FC23CF91-A131-75BB-1FEB-D55CFEE67597}"/>
              </a:ext>
            </a:extLst>
          </p:cNvPr>
          <p:cNvSpPr txBox="1">
            <a:spLocks/>
          </p:cNvSpPr>
          <p:nvPr/>
        </p:nvSpPr>
        <p:spPr bwMode="white">
          <a:xfrm>
            <a:off x="8205154" y="3616421"/>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During Testing</a:t>
            </a:r>
          </a:p>
        </p:txBody>
      </p:sp>
      <p:cxnSp>
        <p:nvCxnSpPr>
          <p:cNvPr id="67" name="Line 7">
            <a:extLst>
              <a:ext uri="{FF2B5EF4-FFF2-40B4-BE49-F238E27FC236}">
                <a16:creationId xmlns:a16="http://schemas.microsoft.com/office/drawing/2014/main" id="{F94C69D8-3219-DBD8-6266-622886806253}"/>
              </a:ext>
              <a:ext uri="{C183D7F6-B498-43B3-948B-1728B52AA6E4}">
                <adec:decorative xmlns:adec="http://schemas.microsoft.com/office/drawing/2017/decorative" val="1"/>
              </a:ext>
            </a:extLst>
          </p:cNvPr>
          <p:cNvCxnSpPr>
            <a:cxnSpLocks/>
          </p:cNvCxnSpPr>
          <p:nvPr/>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8" name="Number 6">
            <a:extLst>
              <a:ext uri="{FF2B5EF4-FFF2-40B4-BE49-F238E27FC236}">
                <a16:creationId xmlns:a16="http://schemas.microsoft.com/office/drawing/2014/main" id="{1D27993F-075C-157E-ABE8-897CD8683B50}"/>
              </a:ext>
            </a:extLst>
          </p:cNvPr>
          <p:cNvSpPr txBox="1">
            <a:spLocks/>
          </p:cNvSpPr>
          <p:nvPr/>
        </p:nvSpPr>
        <p:spPr bwMode="white">
          <a:xfrm>
            <a:off x="7108198" y="4703131"/>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400"/>
              <a:t>6</a:t>
            </a:r>
          </a:p>
        </p:txBody>
      </p:sp>
      <p:sp>
        <p:nvSpPr>
          <p:cNvPr id="69" name="Agenda Item 6">
            <a:extLst>
              <a:ext uri="{FF2B5EF4-FFF2-40B4-BE49-F238E27FC236}">
                <a16:creationId xmlns:a16="http://schemas.microsoft.com/office/drawing/2014/main" id="{8B9796B6-2E00-DB04-CBFE-AA399F319883}"/>
              </a:ext>
            </a:extLst>
          </p:cNvPr>
          <p:cNvSpPr txBox="1">
            <a:spLocks/>
          </p:cNvSpPr>
          <p:nvPr/>
        </p:nvSpPr>
        <p:spPr bwMode="white">
          <a:xfrm>
            <a:off x="8205154" y="4830692"/>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After Testing</a:t>
            </a:r>
          </a:p>
        </p:txBody>
      </p:sp>
      <p:cxnSp>
        <p:nvCxnSpPr>
          <p:cNvPr id="70" name="Line 8">
            <a:extLst>
              <a:ext uri="{FF2B5EF4-FFF2-40B4-BE49-F238E27FC236}">
                <a16:creationId xmlns:a16="http://schemas.microsoft.com/office/drawing/2014/main" id="{84A6B48F-8A6C-7C94-5837-A9553C918DC6}"/>
              </a:ext>
              <a:ext uri="{C183D7F6-B498-43B3-948B-1728B52AA6E4}">
                <adec:decorative xmlns:adec="http://schemas.microsoft.com/office/drawing/2017/decorative" val="1"/>
              </a:ext>
            </a:extLst>
          </p:cNvPr>
          <p:cNvCxnSpPr>
            <a:cxnSpLocks/>
          </p:cNvCxnSpPr>
          <p:nvPr/>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460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2294B-8D4D-B78D-6A01-51CE800D5AD0}"/>
              </a:ext>
            </a:extLst>
          </p:cNvPr>
          <p:cNvSpPr>
            <a:spLocks noGrp="1"/>
          </p:cNvSpPr>
          <p:nvPr>
            <p:ph type="ctrTitle"/>
          </p:nvPr>
        </p:nvSpPr>
        <p:spPr/>
        <p:txBody>
          <a:bodyPr/>
          <a:lstStyle/>
          <a:p>
            <a:r>
              <a:rPr lang="en-US"/>
              <a:t>Key Administration Dates</a:t>
            </a:r>
          </a:p>
        </p:txBody>
      </p:sp>
      <p:pic>
        <p:nvPicPr>
          <p:cNvPr id="4" name="Picture 3">
            <a:extLst>
              <a:ext uri="{FF2B5EF4-FFF2-40B4-BE49-F238E27FC236}">
                <a16:creationId xmlns:a16="http://schemas.microsoft.com/office/drawing/2014/main" id="{D11187A4-7ED5-099C-1992-52A986E217FC}"/>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308563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73E59-1656-91D4-CFD7-06FB9897A54B}"/>
            </a:ext>
          </a:extLst>
        </p:cNvPr>
        <p:cNvGrpSpPr/>
        <p:nvPr/>
      </p:nvGrpSpPr>
      <p:grpSpPr>
        <a:xfrm>
          <a:off x="0" y="0"/>
          <a:ext cx="0" cy="0"/>
          <a:chOff x="0" y="0"/>
          <a:chExt cx="0" cy="0"/>
        </a:xfrm>
      </p:grpSpPr>
      <p:sp>
        <p:nvSpPr>
          <p:cNvPr id="6" name="Footer Placeholder 5">
            <a:extLst>
              <a:ext uri="{FF2B5EF4-FFF2-40B4-BE49-F238E27FC236}">
                <a16:creationId xmlns:a16="http://schemas.microsoft.com/office/drawing/2014/main" id="{D6DDAC4A-E70A-7AE6-AA1A-88B927B5D176}"/>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1BCF4359-932D-9A38-18B8-EA13BB3C8352}"/>
              </a:ext>
            </a:extLst>
          </p:cNvPr>
          <p:cNvSpPr>
            <a:spLocks noGrp="1"/>
          </p:cNvSpPr>
          <p:nvPr>
            <p:ph type="sldNum" sz="quarter" idx="12"/>
          </p:nvPr>
        </p:nvSpPr>
        <p:spPr/>
        <p:txBody>
          <a:bodyPr/>
          <a:lstStyle/>
          <a:p>
            <a:fld id="{27BB625B-AB5A-C845-B50B-ED205C3DDF7A}" type="slidenum">
              <a:rPr lang="en-US" noProof="0" smtClean="0"/>
              <a:t>5</a:t>
            </a:fld>
            <a:endParaRPr lang="en-US" noProof="0"/>
          </a:p>
        </p:txBody>
      </p:sp>
      <p:sp>
        <p:nvSpPr>
          <p:cNvPr id="9" name="Rounded Rectangle 1">
            <a:extLst>
              <a:ext uri="{FF2B5EF4-FFF2-40B4-BE49-F238E27FC236}">
                <a16:creationId xmlns:a16="http://schemas.microsoft.com/office/drawing/2014/main" id="{5EE78B0D-83BC-D433-14FE-78F28D4DCBB0}"/>
              </a:ext>
              <a:ext uri="{C183D7F6-B498-43B3-948B-1728B52AA6E4}">
                <adec:decorative xmlns:adec="http://schemas.microsoft.com/office/drawing/2017/decorative" val="1"/>
              </a:ext>
            </a:extLst>
          </p:cNvPr>
          <p:cNvSpPr/>
          <p:nvPr/>
        </p:nvSpPr>
        <p:spPr bwMode="white">
          <a:xfrm>
            <a:off x="3305392" y="1939452"/>
            <a:ext cx="2670176" cy="4500257"/>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Subhead 1">
            <a:extLst>
              <a:ext uri="{FF2B5EF4-FFF2-40B4-BE49-F238E27FC236}">
                <a16:creationId xmlns:a16="http://schemas.microsoft.com/office/drawing/2014/main" id="{370575B7-DFC3-F203-7D4F-D365805ABDFD}"/>
              </a:ext>
            </a:extLst>
          </p:cNvPr>
          <p:cNvSpPr txBox="1">
            <a:spLocks/>
          </p:cNvSpPr>
          <p:nvPr/>
        </p:nvSpPr>
        <p:spPr>
          <a:xfrm>
            <a:off x="3535342" y="2112720"/>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February 4</a:t>
            </a:r>
            <a:endParaRPr lang="en-US" sz="2200"/>
          </a:p>
        </p:txBody>
      </p:sp>
      <p:sp>
        <p:nvSpPr>
          <p:cNvPr id="12" name="Text 1">
            <a:extLst>
              <a:ext uri="{FF2B5EF4-FFF2-40B4-BE49-F238E27FC236}">
                <a16:creationId xmlns:a16="http://schemas.microsoft.com/office/drawing/2014/main" id="{2A9CB74C-26C6-ACD6-452D-E27366E7803A}"/>
              </a:ext>
            </a:extLst>
          </p:cNvPr>
          <p:cNvSpPr txBox="1">
            <a:spLocks/>
          </p:cNvSpPr>
          <p:nvPr/>
        </p:nvSpPr>
        <p:spPr>
          <a:xfrm>
            <a:off x="3447970" y="2587333"/>
            <a:ext cx="2495310" cy="3646041"/>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algn="l"/>
            <a:r>
              <a:rPr lang="en-US" sz="1800" dirty="0">
                <a:cs typeface="Plus Jakarta Sans Medium"/>
              </a:rPr>
              <a:t>Deadline to update &amp; verify Student accommodations in ADAM &amp; to confirm school address in </a:t>
            </a:r>
            <a:r>
              <a:rPr lang="en-US" sz="1800" dirty="0" err="1">
                <a:cs typeface="Plus Jakarta Sans Medium"/>
              </a:rPr>
              <a:t>LaunchPad</a:t>
            </a:r>
            <a:r>
              <a:rPr lang="en-US" sz="1800" dirty="0">
                <a:cs typeface="Plus Jakarta Sans Medium"/>
              </a:rPr>
              <a:t>.</a:t>
            </a:r>
            <a:endParaRPr lang="en-US" sz="1800" dirty="0"/>
          </a:p>
          <a:p>
            <a:pPr algn="l"/>
            <a:r>
              <a:rPr lang="en-US" sz="1800" dirty="0">
                <a:cs typeface="Plus Jakarta Sans Medium"/>
              </a:rPr>
              <a:t>This ensures tests are assigned correctly and paper shipments/</a:t>
            </a:r>
            <a:r>
              <a:rPr lang="en-US" sz="1800" dirty="0" err="1">
                <a:cs typeface="Plus Jakarta Sans Medium"/>
              </a:rPr>
              <a:t>preID</a:t>
            </a:r>
            <a:r>
              <a:rPr lang="en-US" sz="1800" dirty="0">
                <a:cs typeface="Plus Jakarta Sans Medium"/>
              </a:rPr>
              <a:t> labels are created for Paper testers.</a:t>
            </a:r>
          </a:p>
        </p:txBody>
      </p:sp>
      <p:sp>
        <p:nvSpPr>
          <p:cNvPr id="13" name="Rounded Rectangle 2">
            <a:extLst>
              <a:ext uri="{FF2B5EF4-FFF2-40B4-BE49-F238E27FC236}">
                <a16:creationId xmlns:a16="http://schemas.microsoft.com/office/drawing/2014/main" id="{C2CEC06F-D8CA-C09C-8513-5AC91C531BF2}"/>
              </a:ext>
              <a:ext uri="{C183D7F6-B498-43B3-948B-1728B52AA6E4}">
                <adec:decorative xmlns:adec="http://schemas.microsoft.com/office/drawing/2017/decorative" val="1"/>
              </a:ext>
            </a:extLst>
          </p:cNvPr>
          <p:cNvSpPr/>
          <p:nvPr/>
        </p:nvSpPr>
        <p:spPr bwMode="white">
          <a:xfrm>
            <a:off x="6118146" y="193945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Subhead 2">
            <a:extLst>
              <a:ext uri="{FF2B5EF4-FFF2-40B4-BE49-F238E27FC236}">
                <a16:creationId xmlns:a16="http://schemas.microsoft.com/office/drawing/2014/main" id="{90168DD2-DB4A-C16D-6042-34E3FFD608FE}"/>
              </a:ext>
            </a:extLst>
          </p:cNvPr>
          <p:cNvSpPr txBox="1">
            <a:spLocks/>
          </p:cNvSpPr>
          <p:nvPr/>
        </p:nvSpPr>
        <p:spPr>
          <a:xfrm>
            <a:off x="6348096" y="2112720"/>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March 9</a:t>
            </a:r>
            <a:endParaRPr lang="en-US" sz="2200"/>
          </a:p>
        </p:txBody>
      </p:sp>
      <p:sp>
        <p:nvSpPr>
          <p:cNvPr id="16" name="Text 2">
            <a:extLst>
              <a:ext uri="{FF2B5EF4-FFF2-40B4-BE49-F238E27FC236}">
                <a16:creationId xmlns:a16="http://schemas.microsoft.com/office/drawing/2014/main" id="{D739EA8F-E0A5-C0B2-7961-3C33FAF7A3B9}"/>
              </a:ext>
            </a:extLst>
          </p:cNvPr>
          <p:cNvSpPr txBox="1">
            <a:spLocks/>
          </p:cNvSpPr>
          <p:nvPr/>
        </p:nvSpPr>
        <p:spPr>
          <a:xfrm>
            <a:off x="6348096" y="2722120"/>
            <a:ext cx="2210277" cy="3037658"/>
          </a:xfrm>
          <a:prstGeom prst="rect">
            <a:avLst/>
          </a:prstGeom>
        </p:spPr>
        <p:txBody>
          <a:bodyP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algn="l"/>
            <a:r>
              <a:rPr lang="en-US" sz="1800"/>
              <a:t>Initial shipment of test materials scheduled to arrive in schools</a:t>
            </a:r>
          </a:p>
        </p:txBody>
      </p:sp>
      <p:sp>
        <p:nvSpPr>
          <p:cNvPr id="3" name="Title 1">
            <a:extLst>
              <a:ext uri="{FF2B5EF4-FFF2-40B4-BE49-F238E27FC236}">
                <a16:creationId xmlns:a16="http://schemas.microsoft.com/office/drawing/2014/main" id="{3BE33827-F07B-E068-A3DE-206CE3995DF1}"/>
              </a:ext>
            </a:extLst>
          </p:cNvPr>
          <p:cNvSpPr txBox="1">
            <a:spLocks/>
          </p:cNvSpPr>
          <p:nvPr/>
        </p:nvSpPr>
        <p:spPr bwMode="gray">
          <a:xfrm>
            <a:off x="548640" y="0"/>
            <a:ext cx="10797139" cy="1431758"/>
          </a:xfrm>
        </p:spPr>
        <p:txBody>
          <a:bodyPr anchor="ctr"/>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Key Administration Dates – Pre-Admin</a:t>
            </a:r>
          </a:p>
        </p:txBody>
      </p:sp>
    </p:spTree>
    <p:extLst>
      <p:ext uri="{BB962C8B-B14F-4D97-AF65-F5344CB8AC3E}">
        <p14:creationId xmlns:p14="http://schemas.microsoft.com/office/powerpoint/2010/main" val="76519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54357-AF1C-F80A-04CB-B8B448C75F5D}"/>
            </a:ext>
          </a:extLst>
        </p:cNvPr>
        <p:cNvGrpSpPr/>
        <p:nvPr/>
      </p:nvGrpSpPr>
      <p:grpSpPr>
        <a:xfrm>
          <a:off x="0" y="0"/>
          <a:ext cx="0" cy="0"/>
          <a:chOff x="0" y="0"/>
          <a:chExt cx="0" cy="0"/>
        </a:xfrm>
      </p:grpSpPr>
      <p:sp>
        <p:nvSpPr>
          <p:cNvPr id="6" name="Footer Placeholder 5">
            <a:extLst>
              <a:ext uri="{FF2B5EF4-FFF2-40B4-BE49-F238E27FC236}">
                <a16:creationId xmlns:a16="http://schemas.microsoft.com/office/drawing/2014/main" id="{9A5D0940-6581-0AA8-47A7-F610C16E371E}"/>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C10AEC78-FC0E-04D7-A77A-B2B4C4815452}"/>
              </a:ext>
            </a:extLst>
          </p:cNvPr>
          <p:cNvSpPr>
            <a:spLocks noGrp="1"/>
          </p:cNvSpPr>
          <p:nvPr>
            <p:ph type="sldNum" sz="quarter" idx="12"/>
          </p:nvPr>
        </p:nvSpPr>
        <p:spPr/>
        <p:txBody>
          <a:bodyPr/>
          <a:lstStyle/>
          <a:p>
            <a:fld id="{27BB625B-AB5A-C845-B50B-ED205C3DDF7A}" type="slidenum">
              <a:rPr lang="en-US" noProof="0" smtClean="0"/>
              <a:t>6</a:t>
            </a:fld>
            <a:endParaRPr lang="en-US" noProof="0"/>
          </a:p>
        </p:txBody>
      </p:sp>
      <p:sp>
        <p:nvSpPr>
          <p:cNvPr id="9" name="Rounded Rectangle 1">
            <a:extLst>
              <a:ext uri="{FF2B5EF4-FFF2-40B4-BE49-F238E27FC236}">
                <a16:creationId xmlns:a16="http://schemas.microsoft.com/office/drawing/2014/main" id="{BBE87C00-E4F2-5101-65F7-BF2C0892A92C}"/>
              </a:ext>
              <a:ext uri="{C183D7F6-B498-43B3-948B-1728B52AA6E4}">
                <adec:decorative xmlns:adec="http://schemas.microsoft.com/office/drawing/2017/decorative" val="1"/>
              </a:ext>
            </a:extLst>
          </p:cNvPr>
          <p:cNvSpPr/>
          <p:nvPr/>
        </p:nvSpPr>
        <p:spPr bwMode="white">
          <a:xfrm>
            <a:off x="3279811" y="193945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Subhead 1">
            <a:extLst>
              <a:ext uri="{FF2B5EF4-FFF2-40B4-BE49-F238E27FC236}">
                <a16:creationId xmlns:a16="http://schemas.microsoft.com/office/drawing/2014/main" id="{63201F10-DB3D-EFE2-8B93-D5CB40060CD9}"/>
              </a:ext>
            </a:extLst>
          </p:cNvPr>
          <p:cNvSpPr txBox="1">
            <a:spLocks/>
          </p:cNvSpPr>
          <p:nvPr/>
        </p:nvSpPr>
        <p:spPr>
          <a:xfrm>
            <a:off x="3358414" y="2119093"/>
            <a:ext cx="2512970"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March 9 – May 1</a:t>
            </a:r>
          </a:p>
        </p:txBody>
      </p:sp>
      <p:sp>
        <p:nvSpPr>
          <p:cNvPr id="12" name="Text 1">
            <a:extLst>
              <a:ext uri="{FF2B5EF4-FFF2-40B4-BE49-F238E27FC236}">
                <a16:creationId xmlns:a16="http://schemas.microsoft.com/office/drawing/2014/main" id="{D70E7276-0136-6B53-79D8-0E6717E3AB3B}"/>
              </a:ext>
            </a:extLst>
          </p:cNvPr>
          <p:cNvSpPr txBox="1">
            <a:spLocks/>
          </p:cNvSpPr>
          <p:nvPr/>
        </p:nvSpPr>
        <p:spPr>
          <a:xfrm>
            <a:off x="3511285" y="2773345"/>
            <a:ext cx="2210277" cy="3037658"/>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algn="l"/>
            <a:r>
              <a:rPr lang="en-US" sz="1800">
                <a:cs typeface="Plus Jakarta Sans Medium"/>
              </a:rPr>
              <a:t>Additional Orders Window </a:t>
            </a:r>
            <a:endParaRPr lang="en-US"/>
          </a:p>
          <a:p>
            <a:pPr marL="285750" indent="-285750" algn="l">
              <a:buFont typeface="Arial" panose="020B0604020202020204" pitchFamily="34" charset="0"/>
              <a:buChar char="•"/>
            </a:pPr>
            <a:r>
              <a:rPr lang="en-US" sz="1400">
                <a:cs typeface="Plus Jakarta Sans Medium"/>
              </a:rPr>
              <a:t>Braille Test Kits</a:t>
            </a:r>
            <a:endParaRPr lang="en-US" sz="1400"/>
          </a:p>
          <a:p>
            <a:pPr marL="285750" indent="-285750" algn="l">
              <a:buFont typeface="Arial" panose="020B0604020202020204" pitchFamily="34" charset="0"/>
              <a:buChar char="•"/>
            </a:pPr>
            <a:r>
              <a:rPr lang="en-US" sz="1400">
                <a:cs typeface="Plus Jakarta Sans Medium"/>
              </a:rPr>
              <a:t>Human Reader Test Kits</a:t>
            </a:r>
            <a:endParaRPr lang="en-US" sz="1400"/>
          </a:p>
          <a:p>
            <a:pPr marL="285750" indent="-285750" algn="l">
              <a:buFont typeface="Arial" panose="020B0604020202020204" pitchFamily="34" charset="0"/>
              <a:buChar char="•"/>
            </a:pPr>
            <a:r>
              <a:rPr lang="en-US" sz="1400">
                <a:cs typeface="Plus Jakarta Sans Medium"/>
              </a:rPr>
              <a:t>Large Print Kits</a:t>
            </a:r>
            <a:endParaRPr lang="en-US" sz="1400"/>
          </a:p>
          <a:p>
            <a:pPr marL="285750" indent="-285750" algn="l">
              <a:buFont typeface="Arial" panose="020B0604020202020204" pitchFamily="34" charset="0"/>
              <a:buChar char="•"/>
            </a:pPr>
            <a:r>
              <a:rPr lang="en-US" sz="1400">
                <a:cs typeface="Plus Jakarta Sans Medium"/>
              </a:rPr>
              <a:t>Regular Paper tests</a:t>
            </a:r>
          </a:p>
          <a:p>
            <a:pPr marL="285750" indent="-285750" algn="l">
              <a:buFont typeface="Arial" panose="020B0604020202020204" pitchFamily="34" charset="0"/>
              <a:buChar char="•"/>
            </a:pPr>
            <a:r>
              <a:rPr lang="en-US" sz="1400">
                <a:cs typeface="Plus Jakarta Sans Medium"/>
              </a:rPr>
              <a:t>Shipping Labels</a:t>
            </a:r>
          </a:p>
          <a:p>
            <a:pPr marL="285750" indent="-285750" algn="l">
              <a:buFont typeface="Arial" panose="020B0604020202020204" pitchFamily="34" charset="0"/>
              <a:buChar char="•"/>
            </a:pPr>
            <a:r>
              <a:rPr lang="en-US" sz="1400">
                <a:cs typeface="Plus Jakarta Sans Medium"/>
              </a:rPr>
              <a:t>Math tools</a:t>
            </a:r>
          </a:p>
          <a:p>
            <a:pPr marL="285750" indent="-285750" algn="l">
              <a:buFont typeface="Arial" panose="020B0604020202020204" pitchFamily="34" charset="0"/>
              <a:buChar char="•"/>
            </a:pPr>
            <a:r>
              <a:rPr lang="en-US" sz="1400">
                <a:cs typeface="Plus Jakarta Sans Medium"/>
              </a:rPr>
              <a:t>Reference Sheets</a:t>
            </a:r>
            <a:endParaRPr lang="en-US" sz="1400"/>
          </a:p>
          <a:p>
            <a:pPr algn="l"/>
            <a:endParaRPr lang="en-US" sz="1800"/>
          </a:p>
        </p:txBody>
      </p:sp>
      <p:sp>
        <p:nvSpPr>
          <p:cNvPr id="13" name="Rounded Rectangle 2">
            <a:extLst>
              <a:ext uri="{FF2B5EF4-FFF2-40B4-BE49-F238E27FC236}">
                <a16:creationId xmlns:a16="http://schemas.microsoft.com/office/drawing/2014/main" id="{4A00D653-C540-94D8-F4DD-3117CFB7A6A0}"/>
              </a:ext>
              <a:ext uri="{C183D7F6-B498-43B3-948B-1728B52AA6E4}">
                <adec:decorative xmlns:adec="http://schemas.microsoft.com/office/drawing/2017/decorative" val="1"/>
              </a:ext>
            </a:extLst>
          </p:cNvPr>
          <p:cNvSpPr/>
          <p:nvPr/>
        </p:nvSpPr>
        <p:spPr bwMode="white">
          <a:xfrm>
            <a:off x="6094089" y="193945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Subhead 2">
            <a:extLst>
              <a:ext uri="{FF2B5EF4-FFF2-40B4-BE49-F238E27FC236}">
                <a16:creationId xmlns:a16="http://schemas.microsoft.com/office/drawing/2014/main" id="{60BD6DED-FCAF-D184-0EDA-B8BD319609C6}"/>
              </a:ext>
            </a:extLst>
          </p:cNvPr>
          <p:cNvSpPr txBox="1">
            <a:spLocks/>
          </p:cNvSpPr>
          <p:nvPr/>
        </p:nvSpPr>
        <p:spPr>
          <a:xfrm>
            <a:off x="6209064" y="2119093"/>
            <a:ext cx="2440226" cy="474613"/>
          </a:xfrm>
          <a:prstGeom prst="rect">
            <a:avLst/>
          </a:prstGeom>
        </p:spPr>
        <p:txBody>
          <a:bodyP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March 23 – May 1</a:t>
            </a:r>
          </a:p>
        </p:txBody>
      </p:sp>
      <p:sp>
        <p:nvSpPr>
          <p:cNvPr id="16" name="Text 2">
            <a:extLst>
              <a:ext uri="{FF2B5EF4-FFF2-40B4-BE49-F238E27FC236}">
                <a16:creationId xmlns:a16="http://schemas.microsoft.com/office/drawing/2014/main" id="{8FB7A8CD-4B56-DE46-5E5E-33C54326FDFC}"/>
              </a:ext>
            </a:extLst>
          </p:cNvPr>
          <p:cNvSpPr txBox="1">
            <a:spLocks/>
          </p:cNvSpPr>
          <p:nvPr/>
        </p:nvSpPr>
        <p:spPr>
          <a:xfrm>
            <a:off x="6324039" y="2773345"/>
            <a:ext cx="2210277" cy="3037658"/>
          </a:xfrm>
          <a:prstGeom prst="rect">
            <a:avLst/>
          </a:prstGeom>
        </p:spPr>
        <p:txBody>
          <a:bodyP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algn="l"/>
            <a:r>
              <a:rPr lang="en-US" sz="1800"/>
              <a:t>Test Administration Window</a:t>
            </a:r>
          </a:p>
        </p:txBody>
      </p:sp>
      <p:sp>
        <p:nvSpPr>
          <p:cNvPr id="3" name="Title 1">
            <a:extLst>
              <a:ext uri="{FF2B5EF4-FFF2-40B4-BE49-F238E27FC236}">
                <a16:creationId xmlns:a16="http://schemas.microsoft.com/office/drawing/2014/main" id="{0A230C65-96C4-A134-BCD3-9245A34C1149}"/>
              </a:ext>
            </a:extLst>
          </p:cNvPr>
          <p:cNvSpPr txBox="1">
            <a:spLocks/>
          </p:cNvSpPr>
          <p:nvPr/>
        </p:nvSpPr>
        <p:spPr bwMode="gray">
          <a:xfrm>
            <a:off x="548640" y="0"/>
            <a:ext cx="10797139" cy="1431758"/>
          </a:xfrm>
        </p:spPr>
        <p:txBody>
          <a:bodyPr anchor="ctr"/>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Key Administration Dates – Admin</a:t>
            </a:r>
          </a:p>
        </p:txBody>
      </p:sp>
    </p:spTree>
    <p:extLst>
      <p:ext uri="{BB962C8B-B14F-4D97-AF65-F5344CB8AC3E}">
        <p14:creationId xmlns:p14="http://schemas.microsoft.com/office/powerpoint/2010/main" val="968449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E6B15-9674-B66F-8FBB-3833087803C5}"/>
            </a:ext>
          </a:extLst>
        </p:cNvPr>
        <p:cNvGrpSpPr/>
        <p:nvPr/>
      </p:nvGrpSpPr>
      <p:grpSpPr>
        <a:xfrm>
          <a:off x="0" y="0"/>
          <a:ext cx="0" cy="0"/>
          <a:chOff x="0" y="0"/>
          <a:chExt cx="0" cy="0"/>
        </a:xfrm>
      </p:grpSpPr>
      <p:sp>
        <p:nvSpPr>
          <p:cNvPr id="6" name="Footer Placeholder 5">
            <a:extLst>
              <a:ext uri="{FF2B5EF4-FFF2-40B4-BE49-F238E27FC236}">
                <a16:creationId xmlns:a16="http://schemas.microsoft.com/office/drawing/2014/main" id="{B337D349-C02A-4CE4-CBAC-C56EB85583D2}"/>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D449CFBB-EAAF-3977-D414-57198F645E7B}"/>
              </a:ext>
            </a:extLst>
          </p:cNvPr>
          <p:cNvSpPr>
            <a:spLocks noGrp="1"/>
          </p:cNvSpPr>
          <p:nvPr>
            <p:ph type="sldNum" sz="quarter" idx="12"/>
          </p:nvPr>
        </p:nvSpPr>
        <p:spPr/>
        <p:txBody>
          <a:bodyPr/>
          <a:lstStyle/>
          <a:p>
            <a:fld id="{27BB625B-AB5A-C845-B50B-ED205C3DDF7A}" type="slidenum">
              <a:rPr lang="en-US" noProof="0" smtClean="0"/>
              <a:t>7</a:t>
            </a:fld>
            <a:endParaRPr lang="en-US" noProof="0"/>
          </a:p>
        </p:txBody>
      </p:sp>
      <p:sp>
        <p:nvSpPr>
          <p:cNvPr id="9" name="Rounded Rectangle 1">
            <a:extLst>
              <a:ext uri="{FF2B5EF4-FFF2-40B4-BE49-F238E27FC236}">
                <a16:creationId xmlns:a16="http://schemas.microsoft.com/office/drawing/2014/main" id="{EFE0AB5D-F9CB-81A8-F6AC-45F6AEE5A1E0}"/>
              </a:ext>
              <a:ext uri="{C183D7F6-B498-43B3-948B-1728B52AA6E4}">
                <adec:decorative xmlns:adec="http://schemas.microsoft.com/office/drawing/2017/decorative" val="1"/>
              </a:ext>
            </a:extLst>
          </p:cNvPr>
          <p:cNvSpPr/>
          <p:nvPr/>
        </p:nvSpPr>
        <p:spPr bwMode="white">
          <a:xfrm>
            <a:off x="1900083" y="193945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Subhead 1">
            <a:extLst>
              <a:ext uri="{FF2B5EF4-FFF2-40B4-BE49-F238E27FC236}">
                <a16:creationId xmlns:a16="http://schemas.microsoft.com/office/drawing/2014/main" id="{64F2CEEE-4F54-0099-D5B8-D5EFE925C69E}"/>
              </a:ext>
            </a:extLst>
          </p:cNvPr>
          <p:cNvSpPr txBox="1">
            <a:spLocks/>
          </p:cNvSpPr>
          <p:nvPr/>
        </p:nvSpPr>
        <p:spPr>
          <a:xfrm>
            <a:off x="2130033" y="2112720"/>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May 4</a:t>
            </a:r>
          </a:p>
        </p:txBody>
      </p:sp>
      <p:sp>
        <p:nvSpPr>
          <p:cNvPr id="12" name="Text 1">
            <a:extLst>
              <a:ext uri="{FF2B5EF4-FFF2-40B4-BE49-F238E27FC236}">
                <a16:creationId xmlns:a16="http://schemas.microsoft.com/office/drawing/2014/main" id="{45AE9A06-5D77-EEDD-090A-C6F327605106}"/>
              </a:ext>
            </a:extLst>
          </p:cNvPr>
          <p:cNvSpPr txBox="1">
            <a:spLocks/>
          </p:cNvSpPr>
          <p:nvPr/>
        </p:nvSpPr>
        <p:spPr>
          <a:xfrm>
            <a:off x="2130033" y="2773345"/>
            <a:ext cx="2210277" cy="3037658"/>
          </a:xfrm>
          <a:prstGeom prst="rect">
            <a:avLst/>
          </a:prstGeom>
        </p:spPr>
        <p:txBody>
          <a:bodyP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algn="l"/>
            <a:r>
              <a:rPr lang="en-US" sz="1800"/>
              <a:t>Deadline to return scorable Paper testing materials to Pearson </a:t>
            </a:r>
          </a:p>
        </p:txBody>
      </p:sp>
      <p:sp>
        <p:nvSpPr>
          <p:cNvPr id="13" name="Rounded Rectangle 2">
            <a:extLst>
              <a:ext uri="{FF2B5EF4-FFF2-40B4-BE49-F238E27FC236}">
                <a16:creationId xmlns:a16="http://schemas.microsoft.com/office/drawing/2014/main" id="{1C1A318D-7D22-5B9B-39F6-0060723C98A7}"/>
              </a:ext>
              <a:ext uri="{C183D7F6-B498-43B3-948B-1728B52AA6E4}">
                <adec:decorative xmlns:adec="http://schemas.microsoft.com/office/drawing/2017/decorative" val="1"/>
              </a:ext>
            </a:extLst>
          </p:cNvPr>
          <p:cNvSpPr/>
          <p:nvPr/>
        </p:nvSpPr>
        <p:spPr bwMode="white">
          <a:xfrm>
            <a:off x="4756523" y="193945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Subhead 2">
            <a:extLst>
              <a:ext uri="{FF2B5EF4-FFF2-40B4-BE49-F238E27FC236}">
                <a16:creationId xmlns:a16="http://schemas.microsoft.com/office/drawing/2014/main" id="{9CA80D3B-25D7-50DB-5744-780F133A7C7A}"/>
              </a:ext>
            </a:extLst>
          </p:cNvPr>
          <p:cNvSpPr txBox="1">
            <a:spLocks/>
          </p:cNvSpPr>
          <p:nvPr/>
        </p:nvSpPr>
        <p:spPr>
          <a:xfrm>
            <a:off x="4986473" y="2112720"/>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May 8</a:t>
            </a:r>
            <a:endParaRPr lang="en-US" sz="2200"/>
          </a:p>
        </p:txBody>
      </p:sp>
      <p:sp>
        <p:nvSpPr>
          <p:cNvPr id="16" name="Text 2">
            <a:extLst>
              <a:ext uri="{FF2B5EF4-FFF2-40B4-BE49-F238E27FC236}">
                <a16:creationId xmlns:a16="http://schemas.microsoft.com/office/drawing/2014/main" id="{EA59126B-607F-9BA3-A1B8-A2BE436AC71D}"/>
              </a:ext>
            </a:extLst>
          </p:cNvPr>
          <p:cNvSpPr txBox="1">
            <a:spLocks/>
          </p:cNvSpPr>
          <p:nvPr/>
        </p:nvSpPr>
        <p:spPr>
          <a:xfrm>
            <a:off x="4986473" y="2773345"/>
            <a:ext cx="2210277" cy="3037658"/>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cs typeface="Plus Jakarta Sans Medium"/>
              </a:rPr>
              <a:t>Deadline to manually submit all tests &amp; apply accountability codes in ADAM;</a:t>
            </a:r>
            <a:endParaRPr lang="en-US">
              <a:cs typeface="Plus Jakarta Sans Medium"/>
            </a:endParaRPr>
          </a:p>
          <a:p>
            <a:pPr marL="285750" indent="-285750" algn="l">
              <a:buFont typeface="Arial" panose="020B0604020202020204" pitchFamily="34" charset="0"/>
              <a:buChar char="•"/>
            </a:pPr>
            <a:r>
              <a:rPr lang="en-US" sz="1800">
                <a:cs typeface="Plus Jakarta Sans Medium"/>
              </a:rPr>
              <a:t>Deadline to resolve rejected test alerts in ADAM</a:t>
            </a:r>
            <a:endParaRPr lang="en-US">
              <a:cs typeface="Plus Jakarta Sans Medium"/>
            </a:endParaRPr>
          </a:p>
        </p:txBody>
      </p:sp>
      <p:sp>
        <p:nvSpPr>
          <p:cNvPr id="21" name="Rounded Rectangle 20">
            <a:extLst>
              <a:ext uri="{FF2B5EF4-FFF2-40B4-BE49-F238E27FC236}">
                <a16:creationId xmlns:a16="http://schemas.microsoft.com/office/drawing/2014/main" id="{314CFD7B-4D79-73CB-9015-57EBC9EB8458}"/>
              </a:ext>
              <a:ext uri="{C183D7F6-B498-43B3-948B-1728B52AA6E4}">
                <adec:decorative xmlns:adec="http://schemas.microsoft.com/office/drawing/2017/decorative" val="1"/>
              </a:ext>
            </a:extLst>
          </p:cNvPr>
          <p:cNvSpPr/>
          <p:nvPr/>
        </p:nvSpPr>
        <p:spPr bwMode="white">
          <a:xfrm>
            <a:off x="7612963" y="193945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Subhead 4">
            <a:extLst>
              <a:ext uri="{FF2B5EF4-FFF2-40B4-BE49-F238E27FC236}">
                <a16:creationId xmlns:a16="http://schemas.microsoft.com/office/drawing/2014/main" id="{5EB9C124-E6AB-A6AF-D22F-0F05AAAFB9BA}"/>
              </a:ext>
            </a:extLst>
          </p:cNvPr>
          <p:cNvSpPr txBox="1">
            <a:spLocks/>
          </p:cNvSpPr>
          <p:nvPr/>
        </p:nvSpPr>
        <p:spPr>
          <a:xfrm>
            <a:off x="7842913" y="2112720"/>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May 15</a:t>
            </a:r>
            <a:endParaRPr lang="en-US" sz="2200">
              <a:solidFill>
                <a:srgbClr val="000000"/>
              </a:solidFill>
              <a:latin typeface="Plus Jakarta Sans SemiBold"/>
              <a:cs typeface="Plus Jakarta Sans SemiBold"/>
            </a:endParaRPr>
          </a:p>
          <a:p>
            <a:endParaRPr lang="en-US" sz="2200">
              <a:latin typeface="Plus Jakarta Sans SemiBold"/>
              <a:cs typeface="Plus Jakarta Sans SemiBold"/>
            </a:endParaRPr>
          </a:p>
          <a:p>
            <a:pPr algn="l"/>
            <a:r>
              <a:rPr lang="en-US" sz="1800">
                <a:latin typeface="+mn-lt"/>
                <a:cs typeface="Plus Jakarta Sans Medium" pitchFamily="2" charset="0"/>
              </a:rPr>
              <a:t>Deadline to return non-scorable secure testing materials to Pearson</a:t>
            </a:r>
          </a:p>
        </p:txBody>
      </p:sp>
      <p:sp>
        <p:nvSpPr>
          <p:cNvPr id="3" name="Title 1">
            <a:extLst>
              <a:ext uri="{FF2B5EF4-FFF2-40B4-BE49-F238E27FC236}">
                <a16:creationId xmlns:a16="http://schemas.microsoft.com/office/drawing/2014/main" id="{DF03C0F4-2A61-21E3-BE7A-2A79F48984C3}"/>
              </a:ext>
            </a:extLst>
          </p:cNvPr>
          <p:cNvSpPr txBox="1">
            <a:spLocks/>
          </p:cNvSpPr>
          <p:nvPr/>
        </p:nvSpPr>
        <p:spPr bwMode="gray">
          <a:xfrm>
            <a:off x="548640" y="0"/>
            <a:ext cx="10797139" cy="1431758"/>
          </a:xfrm>
        </p:spPr>
        <p:txBody>
          <a:bodyPr anchor="ctr"/>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Key Administration Dates – Post-Admin</a:t>
            </a:r>
          </a:p>
        </p:txBody>
      </p:sp>
    </p:spTree>
    <p:extLst>
      <p:ext uri="{BB962C8B-B14F-4D97-AF65-F5344CB8AC3E}">
        <p14:creationId xmlns:p14="http://schemas.microsoft.com/office/powerpoint/2010/main" val="308571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150BB-259E-1FA8-5A6B-0E346B5C8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05ADB-8F45-EAAA-9474-640D304700A2}"/>
              </a:ext>
            </a:extLst>
          </p:cNvPr>
          <p:cNvSpPr>
            <a:spLocks noGrp="1"/>
          </p:cNvSpPr>
          <p:nvPr>
            <p:ph type="ctrTitle"/>
          </p:nvPr>
        </p:nvSpPr>
        <p:spPr/>
        <p:txBody>
          <a:bodyPr/>
          <a:lstStyle/>
          <a:p>
            <a:r>
              <a:rPr lang="en-US"/>
              <a:t>Test Structure &amp; Guidelines</a:t>
            </a:r>
          </a:p>
        </p:txBody>
      </p:sp>
      <p:pic>
        <p:nvPicPr>
          <p:cNvPr id="4" name="Picture 3">
            <a:extLst>
              <a:ext uri="{FF2B5EF4-FFF2-40B4-BE49-F238E27FC236}">
                <a16:creationId xmlns:a16="http://schemas.microsoft.com/office/drawing/2014/main" id="{587E1DBF-2196-6175-B505-69EF9DC7C921}"/>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311709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3EF46-992D-410E-5EE9-33A845999EB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FDE7A828-21F3-3711-FB13-E1B9277E920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9860BA9-F265-AF53-9FE4-B0BFD993F39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a:t>
            </a:fld>
            <a:endParaRPr lang="en-US" noProof="0"/>
          </a:p>
        </p:txBody>
      </p:sp>
      <p:sp>
        <p:nvSpPr>
          <p:cNvPr id="6" name="Content Placeholder 3">
            <a:extLst>
              <a:ext uri="{FF2B5EF4-FFF2-40B4-BE49-F238E27FC236}">
                <a16:creationId xmlns:a16="http://schemas.microsoft.com/office/drawing/2014/main" id="{3FBCC200-9816-813F-DC6D-42B52F09E04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2400"/>
              <a:t>Paper-based tests (PBT) versus computer-based tests (CBT): </a:t>
            </a:r>
          </a:p>
          <a:p>
            <a:pPr marL="746550" lvl="1" indent="-285750">
              <a:buFont typeface="Wingdings" panose="05000000000000000000" pitchFamily="2" charset="2"/>
              <a:buChar char="§"/>
            </a:pPr>
            <a:r>
              <a:rPr lang="en-US" sz="2200"/>
              <a:t>The BIE </a:t>
            </a:r>
            <a:r>
              <a:rPr lang="en-US" sz="2200" i="1"/>
              <a:t>will not </a:t>
            </a:r>
            <a:r>
              <a:rPr lang="en-US" sz="2200"/>
              <a:t>order PBT for schools that have been identified to use the CBT. The BIE </a:t>
            </a:r>
            <a:r>
              <a:rPr lang="en-US" sz="2200" i="1"/>
              <a:t>encourages</a:t>
            </a:r>
            <a:r>
              <a:rPr lang="en-US" sz="2200"/>
              <a:t> schools use CBT if they have the technical capability to do so. </a:t>
            </a:r>
          </a:p>
          <a:p>
            <a:pPr marL="746550" lvl="1" indent="-285750">
              <a:buFont typeface="Wingdings" panose="05000000000000000000" pitchFamily="2" charset="2"/>
              <a:buChar char="§"/>
            </a:pPr>
            <a:r>
              <a:rPr lang="en-US" sz="2200"/>
              <a:t>Exception would be for students needing paper as an accommodation for IEP or 504. Contact the BIE if you have further questions.</a:t>
            </a:r>
          </a:p>
          <a:p>
            <a:pPr marL="285750" indent="-285750">
              <a:buFont typeface="Wingdings" panose="05000000000000000000" pitchFamily="2" charset="2"/>
              <a:buChar char="§"/>
            </a:pPr>
            <a:r>
              <a:rPr lang="en-US" sz="2400" b="1"/>
              <a:t>Participation</a:t>
            </a:r>
            <a:r>
              <a:rPr lang="en-US" sz="2400"/>
              <a:t> – All students in grades 3-8 and 11 will take the Spring ELA and Math Assessment per ESSA. </a:t>
            </a:r>
          </a:p>
          <a:p>
            <a:pPr marL="285750" indent="-285750">
              <a:buFont typeface="Wingdings" panose="05000000000000000000" pitchFamily="2" charset="2"/>
              <a:buChar char="§"/>
            </a:pPr>
            <a:r>
              <a:rPr lang="en-US" sz="2400" b="1"/>
              <a:t>No remote testing </a:t>
            </a:r>
            <a:r>
              <a:rPr lang="en-US" sz="2400"/>
              <a:t>– If students are learning remotely and a school cannot test students securely, contact BIE for guidance. Paper-based tests cannot be sent home.</a:t>
            </a:r>
          </a:p>
          <a:p>
            <a:endParaRPr lang="en-US"/>
          </a:p>
        </p:txBody>
      </p:sp>
      <p:sp>
        <p:nvSpPr>
          <p:cNvPr id="9" name="Title 2">
            <a:extLst>
              <a:ext uri="{FF2B5EF4-FFF2-40B4-BE49-F238E27FC236}">
                <a16:creationId xmlns:a16="http://schemas.microsoft.com/office/drawing/2014/main" id="{FB670E8B-7AA0-6617-D9BD-73F2C27F111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BIE Guidelines</a:t>
            </a:r>
          </a:p>
        </p:txBody>
      </p:sp>
    </p:spTree>
    <p:extLst>
      <p:ext uri="{BB962C8B-B14F-4D97-AF65-F5344CB8AC3E}">
        <p14:creationId xmlns:p14="http://schemas.microsoft.com/office/powerpoint/2010/main" val="3148396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A31BF-E838-C586-5CE9-3B9060EE0F4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0254E55-5ACD-BFF6-EE2B-DD0744B0C49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C1D5BD0-E1A3-F539-8C81-2AAF3F09B13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a:t>
            </a:fld>
            <a:endParaRPr lang="en-US" noProof="0"/>
          </a:p>
        </p:txBody>
      </p:sp>
      <p:sp>
        <p:nvSpPr>
          <p:cNvPr id="6" name="Content Placeholder 3">
            <a:extLst>
              <a:ext uri="{FF2B5EF4-FFF2-40B4-BE49-F238E27FC236}">
                <a16:creationId xmlns:a16="http://schemas.microsoft.com/office/drawing/2014/main" id="{95278A9E-3F5C-6CC1-1B39-DBDAD4CB450A}"/>
              </a:ext>
            </a:extLst>
          </p:cNvPr>
          <p:cNvSpPr txBox="1">
            <a:spLocks/>
          </p:cNvSpPr>
          <p:nvPr/>
        </p:nvSpPr>
        <p:spPr>
          <a:xfrm>
            <a:off x="550164" y="1462819"/>
            <a:ext cx="11091672" cy="4708570"/>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Test Administration Window</a:t>
            </a:r>
          </a:p>
          <a:p>
            <a:endParaRPr lang="en-US" sz="2600"/>
          </a:p>
          <a:p>
            <a:endParaRPr lang="en-US" sz="2600"/>
          </a:p>
          <a:p>
            <a:endParaRPr lang="en-US" sz="2600"/>
          </a:p>
          <a:p>
            <a:endParaRPr lang="en-US" sz="2600"/>
          </a:p>
          <a:p>
            <a:endParaRPr lang="en-US" sz="2600"/>
          </a:p>
          <a:p>
            <a:r>
              <a:rPr lang="en-US" sz="2600"/>
              <a:t>Tests Administered</a:t>
            </a:r>
          </a:p>
        </p:txBody>
      </p:sp>
      <p:sp>
        <p:nvSpPr>
          <p:cNvPr id="9" name="Title 2">
            <a:extLst>
              <a:ext uri="{FF2B5EF4-FFF2-40B4-BE49-F238E27FC236}">
                <a16:creationId xmlns:a16="http://schemas.microsoft.com/office/drawing/2014/main" id="{6DF428CF-5E34-398D-06A7-B93671030A1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Structure &amp; Guidelines</a:t>
            </a:r>
          </a:p>
        </p:txBody>
      </p:sp>
      <p:sp>
        <p:nvSpPr>
          <p:cNvPr id="3" name="Rounded Rectangle 1">
            <a:extLst>
              <a:ext uri="{FF2B5EF4-FFF2-40B4-BE49-F238E27FC236}">
                <a16:creationId xmlns:a16="http://schemas.microsoft.com/office/drawing/2014/main" id="{9742E6AC-9563-39BA-DA95-C1679182BE34}"/>
              </a:ext>
              <a:ext uri="{C183D7F6-B498-43B3-948B-1728B52AA6E4}">
                <adec:decorative xmlns:adec="http://schemas.microsoft.com/office/drawing/2017/decorative" val="1"/>
              </a:ext>
            </a:extLst>
          </p:cNvPr>
          <p:cNvSpPr/>
          <p:nvPr/>
        </p:nvSpPr>
        <p:spPr bwMode="white">
          <a:xfrm>
            <a:off x="6096000" y="1462818"/>
            <a:ext cx="4670738" cy="2056785"/>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4" name="Subhead 1">
            <a:extLst>
              <a:ext uri="{FF2B5EF4-FFF2-40B4-BE49-F238E27FC236}">
                <a16:creationId xmlns:a16="http://schemas.microsoft.com/office/drawing/2014/main" id="{A2B692E0-C27A-31A1-43B2-C21F3FB62369}"/>
              </a:ext>
            </a:extLst>
          </p:cNvPr>
          <p:cNvSpPr txBox="1">
            <a:spLocks/>
          </p:cNvSpPr>
          <p:nvPr/>
        </p:nvSpPr>
        <p:spPr>
          <a:xfrm>
            <a:off x="6498232" y="1677705"/>
            <a:ext cx="3866271" cy="747053"/>
          </a:xfrm>
          <a:prstGeom prst="rect">
            <a:avLst/>
          </a:prstGeom>
        </p:spPr>
        <p:txBody>
          <a:bodyPr anchor="ct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Computer-based and Paper-based Testing</a:t>
            </a:r>
          </a:p>
        </p:txBody>
      </p:sp>
      <p:sp>
        <p:nvSpPr>
          <p:cNvPr id="5" name="Text 1">
            <a:extLst>
              <a:ext uri="{FF2B5EF4-FFF2-40B4-BE49-F238E27FC236}">
                <a16:creationId xmlns:a16="http://schemas.microsoft.com/office/drawing/2014/main" id="{4DF3FC20-6716-3A76-456F-6C333E064699}"/>
              </a:ext>
            </a:extLst>
          </p:cNvPr>
          <p:cNvSpPr txBox="1">
            <a:spLocks/>
          </p:cNvSpPr>
          <p:nvPr/>
        </p:nvSpPr>
        <p:spPr>
          <a:xfrm>
            <a:off x="6498233" y="2424759"/>
            <a:ext cx="3866271" cy="1094844"/>
          </a:xfrm>
          <a:prstGeom prst="rect">
            <a:avLst/>
          </a:prstGeom>
        </p:spPr>
        <p:txBody>
          <a:bodyPr lIns="91440" tIns="45720" rIns="91440" bIns="45720" anchor="ct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cs typeface="Plus Jakarta Sans Medium"/>
              </a:rPr>
              <a:t>March 23 – May 1, 2026</a:t>
            </a:r>
          </a:p>
        </p:txBody>
      </p:sp>
      <p:sp>
        <p:nvSpPr>
          <p:cNvPr id="11" name="Rounded Rectangle 1">
            <a:extLst>
              <a:ext uri="{FF2B5EF4-FFF2-40B4-BE49-F238E27FC236}">
                <a16:creationId xmlns:a16="http://schemas.microsoft.com/office/drawing/2014/main" id="{FD64CAD4-1540-6CEC-236B-7C046CD60C61}"/>
              </a:ext>
              <a:ext uri="{C183D7F6-B498-43B3-948B-1728B52AA6E4}">
                <adec:decorative xmlns:adec="http://schemas.microsoft.com/office/drawing/2017/decorative" val="1"/>
              </a:ext>
            </a:extLst>
          </p:cNvPr>
          <p:cNvSpPr/>
          <p:nvPr/>
        </p:nvSpPr>
        <p:spPr bwMode="white">
          <a:xfrm>
            <a:off x="4446494" y="4233102"/>
            <a:ext cx="3299012" cy="2056785"/>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Subhead 1">
            <a:extLst>
              <a:ext uri="{FF2B5EF4-FFF2-40B4-BE49-F238E27FC236}">
                <a16:creationId xmlns:a16="http://schemas.microsoft.com/office/drawing/2014/main" id="{881B45A3-D7E6-812B-CB94-F946EBE2E13C}"/>
              </a:ext>
            </a:extLst>
          </p:cNvPr>
          <p:cNvSpPr txBox="1">
            <a:spLocks/>
          </p:cNvSpPr>
          <p:nvPr/>
        </p:nvSpPr>
        <p:spPr>
          <a:xfrm>
            <a:off x="4848726" y="4447989"/>
            <a:ext cx="2730805" cy="747053"/>
          </a:xfrm>
          <a:prstGeom prst="rect">
            <a:avLst/>
          </a:prstGeom>
        </p:spPr>
        <p:txBody>
          <a:bodyPr lIns="91440" tIns="45720" rIns="91440" bIns="45720" anchor="ct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latin typeface="Plus Jakarta Sans SemiBold"/>
                <a:cs typeface="Plus Jakarta Sans SemiBold"/>
              </a:rPr>
              <a:t>English Language Arts</a:t>
            </a:r>
          </a:p>
        </p:txBody>
      </p:sp>
      <p:sp>
        <p:nvSpPr>
          <p:cNvPr id="13" name="Text 1">
            <a:extLst>
              <a:ext uri="{FF2B5EF4-FFF2-40B4-BE49-F238E27FC236}">
                <a16:creationId xmlns:a16="http://schemas.microsoft.com/office/drawing/2014/main" id="{1278A862-5511-99F6-8D99-6A54C785CB9A}"/>
              </a:ext>
            </a:extLst>
          </p:cNvPr>
          <p:cNvSpPr txBox="1">
            <a:spLocks/>
          </p:cNvSpPr>
          <p:nvPr/>
        </p:nvSpPr>
        <p:spPr>
          <a:xfrm>
            <a:off x="4848727" y="5195043"/>
            <a:ext cx="2730805" cy="1094844"/>
          </a:xfrm>
          <a:prstGeom prst="rect">
            <a:avLst/>
          </a:prstGeom>
        </p:spPr>
        <p:txBody>
          <a:bodyPr anchor="ct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Grades 3-8</a:t>
            </a:r>
          </a:p>
          <a:p>
            <a:r>
              <a:rPr lang="en-US" sz="2000"/>
              <a:t>Grade 11</a:t>
            </a:r>
          </a:p>
        </p:txBody>
      </p:sp>
      <p:sp>
        <p:nvSpPr>
          <p:cNvPr id="14" name="Rounded Rectangle 1">
            <a:extLst>
              <a:ext uri="{FF2B5EF4-FFF2-40B4-BE49-F238E27FC236}">
                <a16:creationId xmlns:a16="http://schemas.microsoft.com/office/drawing/2014/main" id="{82B07D33-3686-06F1-4036-94DAE8B0C6B1}"/>
              </a:ext>
              <a:ext uri="{C183D7F6-B498-43B3-948B-1728B52AA6E4}">
                <adec:decorative xmlns:adec="http://schemas.microsoft.com/office/drawing/2017/decorative" val="1"/>
              </a:ext>
            </a:extLst>
          </p:cNvPr>
          <p:cNvSpPr/>
          <p:nvPr/>
        </p:nvSpPr>
        <p:spPr bwMode="white">
          <a:xfrm>
            <a:off x="7961538" y="4233102"/>
            <a:ext cx="3299012" cy="2059711"/>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Subhead 1">
            <a:extLst>
              <a:ext uri="{FF2B5EF4-FFF2-40B4-BE49-F238E27FC236}">
                <a16:creationId xmlns:a16="http://schemas.microsoft.com/office/drawing/2014/main" id="{94F991EE-2E1C-BBD6-0DF3-6A03068E3775}"/>
              </a:ext>
            </a:extLst>
          </p:cNvPr>
          <p:cNvSpPr txBox="1">
            <a:spLocks/>
          </p:cNvSpPr>
          <p:nvPr/>
        </p:nvSpPr>
        <p:spPr>
          <a:xfrm>
            <a:off x="8245640" y="4399557"/>
            <a:ext cx="2730805" cy="614284"/>
          </a:xfrm>
          <a:prstGeom prst="rect">
            <a:avLst/>
          </a:prstGeom>
        </p:spPr>
        <p:txBody>
          <a:bodyPr anchor="ct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Mathematics</a:t>
            </a:r>
          </a:p>
        </p:txBody>
      </p:sp>
      <p:sp>
        <p:nvSpPr>
          <p:cNvPr id="16" name="Text 1">
            <a:extLst>
              <a:ext uri="{FF2B5EF4-FFF2-40B4-BE49-F238E27FC236}">
                <a16:creationId xmlns:a16="http://schemas.microsoft.com/office/drawing/2014/main" id="{B6397EE0-71D7-63EE-522B-3BCFEE54D7CA}"/>
              </a:ext>
            </a:extLst>
          </p:cNvPr>
          <p:cNvSpPr txBox="1">
            <a:spLocks/>
          </p:cNvSpPr>
          <p:nvPr/>
        </p:nvSpPr>
        <p:spPr>
          <a:xfrm>
            <a:off x="8245641" y="5180295"/>
            <a:ext cx="2730805" cy="1019907"/>
          </a:xfrm>
          <a:prstGeom prst="rect">
            <a:avLst/>
          </a:prstGeom>
        </p:spPr>
        <p:txBody>
          <a:bodyPr lIns="91440" tIns="45720" rIns="91440" bIns="45720" anchor="ct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cs typeface="Plus Jakarta Sans Medium"/>
              </a:rPr>
              <a:t>Grades 3-8</a:t>
            </a:r>
          </a:p>
          <a:p>
            <a:r>
              <a:rPr lang="en-US" sz="2000">
                <a:cs typeface="Plus Jakarta Sans Medium"/>
              </a:rPr>
              <a:t>Algebra II (Grade 11 students)</a:t>
            </a:r>
            <a:endParaRPr lang="en-US" sz="2000"/>
          </a:p>
          <a:p>
            <a:endParaRPr lang="en-US" sz="2000"/>
          </a:p>
        </p:txBody>
      </p:sp>
    </p:spTree>
    <p:extLst>
      <p:ext uri="{BB962C8B-B14F-4D97-AF65-F5344CB8AC3E}">
        <p14:creationId xmlns:p14="http://schemas.microsoft.com/office/powerpoint/2010/main" val="3173399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98196-65EE-B76A-CEBB-2199A828C0C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2CB7B5F-D9B7-1130-55D0-FB5168B9C8A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A24AA28-309B-C425-88B4-86E898C4E53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a:t>
            </a:fld>
            <a:endParaRPr lang="en-US" noProof="0"/>
          </a:p>
        </p:txBody>
      </p:sp>
      <p:sp>
        <p:nvSpPr>
          <p:cNvPr id="6" name="Content Placeholder 3">
            <a:extLst>
              <a:ext uri="{FF2B5EF4-FFF2-40B4-BE49-F238E27FC236}">
                <a16:creationId xmlns:a16="http://schemas.microsoft.com/office/drawing/2014/main" id="{662BDBCD-6301-259E-4BF7-D0FBA8EC49D2}"/>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On-grade level testing only</a:t>
            </a:r>
          </a:p>
          <a:p>
            <a:pPr marL="457200" indent="-457200">
              <a:buFont typeface="Wingdings" panose="05000000000000000000" pitchFamily="2" charset="2"/>
              <a:buChar char="§"/>
            </a:pPr>
            <a:r>
              <a:rPr lang="en-US" sz="2400"/>
              <a:t>3-8 Math/ELA students are only allowed to take the test for their grade level (i.e., 3rd graders can take Grade 3 Math and Grade 3 ELA).</a:t>
            </a:r>
          </a:p>
          <a:p>
            <a:pPr marL="457200" indent="-457200">
              <a:buFont typeface="Wingdings" panose="05000000000000000000" pitchFamily="2" charset="2"/>
              <a:buChar char="§"/>
            </a:pPr>
            <a:r>
              <a:rPr lang="en-US" sz="2400">
                <a:cs typeface="Plus Jakarta Sans"/>
              </a:rPr>
              <a:t>Grade 11 students take Grade 11 ELA and Algebra II.</a:t>
            </a:r>
          </a:p>
          <a:p>
            <a:endParaRPr lang="en-US" sz="2400">
              <a:cs typeface="Plus Jakarta Sans"/>
            </a:endParaRPr>
          </a:p>
          <a:p>
            <a:r>
              <a:rPr lang="en-US" sz="2400">
                <a:cs typeface="Plus Jakarta Sans"/>
              </a:rPr>
              <a:t>NOTE: Algebra I, Geometry, and Integrated Math I, II, &amp; III are </a:t>
            </a:r>
            <a:r>
              <a:rPr lang="en-US" sz="2400" u="sng">
                <a:cs typeface="Plus Jakarta Sans"/>
              </a:rPr>
              <a:t>no longer tested</a:t>
            </a:r>
            <a:r>
              <a:rPr lang="en-US" sz="2400">
                <a:cs typeface="Plus Jakarta Sans"/>
              </a:rPr>
              <a:t>.</a:t>
            </a:r>
          </a:p>
          <a:p>
            <a:pPr marL="457200" indent="-457200">
              <a:buFont typeface="Wingdings" panose="05000000000000000000" pitchFamily="2" charset="2"/>
              <a:buChar char="§"/>
            </a:pPr>
            <a:endParaRPr lang="en-US" sz="2400">
              <a:cs typeface="Plus Jakarta Sans"/>
            </a:endParaRPr>
          </a:p>
          <a:p>
            <a:endParaRPr lang="en-US" sz="2200">
              <a:cs typeface="Plus Jakarta Sans"/>
            </a:endParaRPr>
          </a:p>
          <a:p>
            <a:endParaRPr lang="en-US">
              <a:cs typeface="Plus Jakarta Sans" panose="020B0604030504040204"/>
            </a:endParaRPr>
          </a:p>
        </p:txBody>
      </p:sp>
      <p:sp>
        <p:nvSpPr>
          <p:cNvPr id="9" name="Title 2">
            <a:extLst>
              <a:ext uri="{FF2B5EF4-FFF2-40B4-BE49-F238E27FC236}">
                <a16:creationId xmlns:a16="http://schemas.microsoft.com/office/drawing/2014/main" id="{B4578FD7-2346-3ABF-0FF5-6FCBEFF019E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Structure &amp; Guidelines</a:t>
            </a:r>
          </a:p>
        </p:txBody>
      </p:sp>
    </p:spTree>
    <p:extLst>
      <p:ext uri="{BB962C8B-B14F-4D97-AF65-F5344CB8AC3E}">
        <p14:creationId xmlns:p14="http://schemas.microsoft.com/office/powerpoint/2010/main" val="2268953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F8B7A-0B39-DC4D-62A8-2D631D255607}"/>
            </a:ext>
          </a:extLst>
        </p:cNvPr>
        <p:cNvGrpSpPr/>
        <p:nvPr/>
      </p:nvGrpSpPr>
      <p:grpSpPr>
        <a:xfrm>
          <a:off x="0" y="0"/>
          <a:ext cx="0" cy="0"/>
          <a:chOff x="0" y="0"/>
          <a:chExt cx="0" cy="0"/>
        </a:xfrm>
      </p:grpSpPr>
      <p:sp>
        <p:nvSpPr>
          <p:cNvPr id="6" name="Footer Placeholder 5">
            <a:extLst>
              <a:ext uri="{FF2B5EF4-FFF2-40B4-BE49-F238E27FC236}">
                <a16:creationId xmlns:a16="http://schemas.microsoft.com/office/drawing/2014/main" id="{1C7DC8CF-49DC-1B8F-1A51-B42D26A6D623}"/>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F311A9EC-7ED1-2378-5E11-8AD7B015E050}"/>
              </a:ext>
            </a:extLst>
          </p:cNvPr>
          <p:cNvSpPr>
            <a:spLocks noGrp="1"/>
          </p:cNvSpPr>
          <p:nvPr>
            <p:ph type="sldNum" sz="quarter" idx="12"/>
          </p:nvPr>
        </p:nvSpPr>
        <p:spPr/>
        <p:txBody>
          <a:bodyPr/>
          <a:lstStyle/>
          <a:p>
            <a:fld id="{27BB625B-AB5A-C845-B50B-ED205C3DDF7A}" type="slidenum">
              <a:rPr lang="en-US" noProof="0" smtClean="0"/>
              <a:t>12</a:t>
            </a:fld>
            <a:endParaRPr lang="en-US" noProof="0"/>
          </a:p>
        </p:txBody>
      </p:sp>
      <p:sp>
        <p:nvSpPr>
          <p:cNvPr id="3" name="Title 2">
            <a:extLst>
              <a:ext uri="{FF2B5EF4-FFF2-40B4-BE49-F238E27FC236}">
                <a16:creationId xmlns:a16="http://schemas.microsoft.com/office/drawing/2014/main" id="{C26FF8AC-5355-6D84-2D60-90CF9BF115E6}"/>
              </a:ext>
            </a:extLst>
          </p:cNvPr>
          <p:cNvSpPr>
            <a:spLocks noGrp="1"/>
          </p:cNvSpPr>
          <p:nvPr>
            <p:ph type="title"/>
          </p:nvPr>
        </p:nvSpPr>
        <p:spPr>
          <a:xfrm>
            <a:off x="550164" y="463638"/>
            <a:ext cx="11091672" cy="907961"/>
          </a:xfrm>
        </p:spPr>
        <p:txBody>
          <a:bodyPr/>
          <a:lstStyle/>
          <a:p>
            <a:r>
              <a:rPr lang="en-US" sz="4000" b="1">
                <a:latin typeface="Plus Jakarta Sans" pitchFamily="2" charset="0"/>
                <a:cs typeface="Plus Jakarta Sans" pitchFamily="2" charset="0"/>
              </a:rPr>
              <a:t>Test Structure &amp; Guidelines - ELA</a:t>
            </a:r>
          </a:p>
        </p:txBody>
      </p:sp>
      <p:graphicFrame>
        <p:nvGraphicFramePr>
          <p:cNvPr id="4" name="Table 3">
            <a:extLst>
              <a:ext uri="{FF2B5EF4-FFF2-40B4-BE49-F238E27FC236}">
                <a16:creationId xmlns:a16="http://schemas.microsoft.com/office/drawing/2014/main" id="{BED560DA-B8C3-60B8-0264-F76D2FDA892C}"/>
              </a:ext>
            </a:extLst>
          </p:cNvPr>
          <p:cNvGraphicFramePr>
            <a:graphicFrameLocks noGrp="1"/>
          </p:cNvGraphicFramePr>
          <p:nvPr>
            <p:extLst>
              <p:ext uri="{D42A27DB-BD31-4B8C-83A1-F6EECF244321}">
                <p14:modId xmlns:p14="http://schemas.microsoft.com/office/powerpoint/2010/main" val="2606700871"/>
              </p:ext>
            </p:extLst>
          </p:nvPr>
        </p:nvGraphicFramePr>
        <p:xfrm>
          <a:off x="740229" y="1856854"/>
          <a:ext cx="10711542" cy="4097601"/>
        </p:xfrm>
        <a:graphic>
          <a:graphicData uri="http://schemas.openxmlformats.org/drawingml/2006/table">
            <a:tbl>
              <a:tblPr/>
              <a:tblGrid>
                <a:gridCol w="1322476">
                  <a:extLst>
                    <a:ext uri="{9D8B030D-6E8A-4147-A177-3AD203B41FA5}">
                      <a16:colId xmlns:a16="http://schemas.microsoft.com/office/drawing/2014/main" val="1767424030"/>
                    </a:ext>
                  </a:extLst>
                </a:gridCol>
                <a:gridCol w="3041543">
                  <a:extLst>
                    <a:ext uri="{9D8B030D-6E8A-4147-A177-3AD203B41FA5}">
                      <a16:colId xmlns:a16="http://schemas.microsoft.com/office/drawing/2014/main" val="317429469"/>
                    </a:ext>
                  </a:extLst>
                </a:gridCol>
                <a:gridCol w="1587317">
                  <a:extLst>
                    <a:ext uri="{9D8B030D-6E8A-4147-A177-3AD203B41FA5}">
                      <a16:colId xmlns:a16="http://schemas.microsoft.com/office/drawing/2014/main" val="1342080732"/>
                    </a:ext>
                  </a:extLst>
                </a:gridCol>
                <a:gridCol w="2363849">
                  <a:extLst>
                    <a:ext uri="{9D8B030D-6E8A-4147-A177-3AD203B41FA5}">
                      <a16:colId xmlns:a16="http://schemas.microsoft.com/office/drawing/2014/main" val="99129399"/>
                    </a:ext>
                  </a:extLst>
                </a:gridCol>
                <a:gridCol w="2396357">
                  <a:extLst>
                    <a:ext uri="{9D8B030D-6E8A-4147-A177-3AD203B41FA5}">
                      <a16:colId xmlns:a16="http://schemas.microsoft.com/office/drawing/2014/main" val="1997423342"/>
                    </a:ext>
                  </a:extLst>
                </a:gridCol>
              </a:tblGrid>
              <a:tr h="957936">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Grade(s)</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Content Area/Course</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Number of Units</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Time</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Total Time</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extLst>
                  <a:ext uri="{0D108BD9-81ED-4DB2-BD59-A6C34878D82A}">
                    <a16:rowId xmlns:a16="http://schemas.microsoft.com/office/drawing/2014/main" val="4201320732"/>
                  </a:ext>
                </a:extLst>
              </a:tr>
              <a:tr h="1046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3​</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ELA</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2</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 75 minutes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 90 minutes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165 minutes​</a:t>
                      </a:r>
                    </a:p>
                  </a:txBody>
                  <a:tcPr marL="66015" marR="66015" marT="33008" marB="33008" anchor="ctr">
                    <a:solidFill>
                      <a:schemeClr val="bg2">
                        <a:alpha val="85000"/>
                      </a:schemeClr>
                    </a:solidFill>
                  </a:tcPr>
                </a:tc>
                <a:extLst>
                  <a:ext uri="{0D108BD9-81ED-4DB2-BD59-A6C34878D82A}">
                    <a16:rowId xmlns:a16="http://schemas.microsoft.com/office/drawing/2014/main" val="582514039"/>
                  </a:ext>
                </a:extLst>
              </a:tr>
              <a:tr h="1046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4-8​</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ELA</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2</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 75 minutes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 90 minutes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165 minutes​</a:t>
                      </a:r>
                    </a:p>
                  </a:txBody>
                  <a:tcPr marL="66015" marR="66015" marT="33008" marB="33008" anchor="ctr">
                    <a:solidFill>
                      <a:schemeClr val="bg2">
                        <a:alpha val="85000"/>
                      </a:schemeClr>
                    </a:solidFill>
                  </a:tcPr>
                </a:tc>
                <a:extLst>
                  <a:ext uri="{0D108BD9-81ED-4DB2-BD59-A6C34878D82A}">
                    <a16:rowId xmlns:a16="http://schemas.microsoft.com/office/drawing/2014/main" val="2896001024"/>
                  </a:ext>
                </a:extLst>
              </a:tr>
              <a:tr h="1046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11</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ELA</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2</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 75 minutes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 90 minutes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a:t>
                      </a:r>
                    </a:p>
                  </a:txBody>
                  <a:tcPr marL="66015" marR="66015" marT="33008" marB="33008"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0D004D"/>
                          </a:solidFill>
                          <a:effectLst/>
                          <a:uLnTx/>
                          <a:uFillTx/>
                          <a:latin typeface="Plus Jakarta Sans Medium" panose="020B0604030504040204"/>
                          <a:ea typeface="+mn-ea"/>
                          <a:cs typeface="+mn-cs"/>
                        </a:rPr>
                        <a:t>165 minutes​</a:t>
                      </a:r>
                    </a:p>
                  </a:txBody>
                  <a:tcPr marL="66015" marR="66015" marT="33008" marB="33008" anchor="ctr">
                    <a:solidFill>
                      <a:schemeClr val="bg2">
                        <a:alpha val="85000"/>
                      </a:schemeClr>
                    </a:solidFill>
                  </a:tcPr>
                </a:tc>
                <a:extLst>
                  <a:ext uri="{0D108BD9-81ED-4DB2-BD59-A6C34878D82A}">
                    <a16:rowId xmlns:a16="http://schemas.microsoft.com/office/drawing/2014/main" val="35206111"/>
                  </a:ext>
                </a:extLst>
              </a:tr>
            </a:tbl>
          </a:graphicData>
        </a:graphic>
      </p:graphicFrame>
    </p:spTree>
    <p:extLst>
      <p:ext uri="{BB962C8B-B14F-4D97-AF65-F5344CB8AC3E}">
        <p14:creationId xmlns:p14="http://schemas.microsoft.com/office/powerpoint/2010/main" val="1060377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E8391-9CAC-AD15-2ED2-6905105BBDB0}"/>
            </a:ext>
          </a:extLst>
        </p:cNvPr>
        <p:cNvGrpSpPr/>
        <p:nvPr/>
      </p:nvGrpSpPr>
      <p:grpSpPr>
        <a:xfrm>
          <a:off x="0" y="0"/>
          <a:ext cx="0" cy="0"/>
          <a:chOff x="0" y="0"/>
          <a:chExt cx="0" cy="0"/>
        </a:xfrm>
      </p:grpSpPr>
      <p:sp>
        <p:nvSpPr>
          <p:cNvPr id="6" name="Footer Placeholder 5">
            <a:extLst>
              <a:ext uri="{FF2B5EF4-FFF2-40B4-BE49-F238E27FC236}">
                <a16:creationId xmlns:a16="http://schemas.microsoft.com/office/drawing/2014/main" id="{74433C1A-96A2-B8FD-93F3-566023489763}"/>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900C40B6-CCDC-27FA-0A49-B37BCF2CBF53}"/>
              </a:ext>
            </a:extLst>
          </p:cNvPr>
          <p:cNvSpPr>
            <a:spLocks noGrp="1"/>
          </p:cNvSpPr>
          <p:nvPr>
            <p:ph type="sldNum" sz="quarter" idx="12"/>
          </p:nvPr>
        </p:nvSpPr>
        <p:spPr/>
        <p:txBody>
          <a:bodyPr/>
          <a:lstStyle/>
          <a:p>
            <a:fld id="{27BB625B-AB5A-C845-B50B-ED205C3DDF7A}" type="slidenum">
              <a:rPr lang="en-US" noProof="0" smtClean="0"/>
              <a:t>13</a:t>
            </a:fld>
            <a:endParaRPr lang="en-US" noProof="0"/>
          </a:p>
        </p:txBody>
      </p:sp>
      <p:sp>
        <p:nvSpPr>
          <p:cNvPr id="3" name="Title 2">
            <a:extLst>
              <a:ext uri="{FF2B5EF4-FFF2-40B4-BE49-F238E27FC236}">
                <a16:creationId xmlns:a16="http://schemas.microsoft.com/office/drawing/2014/main" id="{854BB2C3-CCB3-1F7C-D0D8-F725BD94B867}"/>
              </a:ext>
            </a:extLst>
          </p:cNvPr>
          <p:cNvSpPr>
            <a:spLocks noGrp="1"/>
          </p:cNvSpPr>
          <p:nvPr>
            <p:ph type="title"/>
          </p:nvPr>
        </p:nvSpPr>
        <p:spPr>
          <a:xfrm>
            <a:off x="550164" y="463638"/>
            <a:ext cx="11091672" cy="907961"/>
          </a:xfrm>
        </p:spPr>
        <p:txBody>
          <a:bodyPr/>
          <a:lstStyle/>
          <a:p>
            <a:r>
              <a:rPr lang="en-US" sz="4000" b="1">
                <a:latin typeface="Plus Jakarta Sans" pitchFamily="2" charset="0"/>
                <a:cs typeface="Plus Jakarta Sans" pitchFamily="2" charset="0"/>
              </a:rPr>
              <a:t>Test Structure &amp; Guidelines – Math </a:t>
            </a:r>
          </a:p>
        </p:txBody>
      </p:sp>
      <p:graphicFrame>
        <p:nvGraphicFramePr>
          <p:cNvPr id="4" name="Table 3">
            <a:extLst>
              <a:ext uri="{FF2B5EF4-FFF2-40B4-BE49-F238E27FC236}">
                <a16:creationId xmlns:a16="http://schemas.microsoft.com/office/drawing/2014/main" id="{3B87EFC4-EABC-61CF-25B5-E34ED755A1B8}"/>
              </a:ext>
            </a:extLst>
          </p:cNvPr>
          <p:cNvGraphicFramePr>
            <a:graphicFrameLocks noGrp="1"/>
          </p:cNvGraphicFramePr>
          <p:nvPr>
            <p:extLst>
              <p:ext uri="{D42A27DB-BD31-4B8C-83A1-F6EECF244321}">
                <p14:modId xmlns:p14="http://schemas.microsoft.com/office/powerpoint/2010/main" val="1425767989"/>
              </p:ext>
            </p:extLst>
          </p:nvPr>
        </p:nvGraphicFramePr>
        <p:xfrm>
          <a:off x="876949" y="1503368"/>
          <a:ext cx="10438102" cy="4804572"/>
        </p:xfrm>
        <a:graphic>
          <a:graphicData uri="http://schemas.openxmlformats.org/drawingml/2006/table">
            <a:tbl>
              <a:tblPr/>
              <a:tblGrid>
                <a:gridCol w="1290150">
                  <a:extLst>
                    <a:ext uri="{9D8B030D-6E8A-4147-A177-3AD203B41FA5}">
                      <a16:colId xmlns:a16="http://schemas.microsoft.com/office/drawing/2014/main" val="1767424030"/>
                    </a:ext>
                  </a:extLst>
                </a:gridCol>
                <a:gridCol w="2200824">
                  <a:extLst>
                    <a:ext uri="{9D8B030D-6E8A-4147-A177-3AD203B41FA5}">
                      <a16:colId xmlns:a16="http://schemas.microsoft.com/office/drawing/2014/main" val="317429469"/>
                    </a:ext>
                  </a:extLst>
                </a:gridCol>
                <a:gridCol w="1265851">
                  <a:extLst>
                    <a:ext uri="{9D8B030D-6E8A-4147-A177-3AD203B41FA5}">
                      <a16:colId xmlns:a16="http://schemas.microsoft.com/office/drawing/2014/main" val="1342080732"/>
                    </a:ext>
                  </a:extLst>
                </a:gridCol>
                <a:gridCol w="1885117">
                  <a:extLst>
                    <a:ext uri="{9D8B030D-6E8A-4147-A177-3AD203B41FA5}">
                      <a16:colId xmlns:a16="http://schemas.microsoft.com/office/drawing/2014/main" val="3636939998"/>
                    </a:ext>
                  </a:extLst>
                </a:gridCol>
                <a:gridCol w="1885117">
                  <a:extLst>
                    <a:ext uri="{9D8B030D-6E8A-4147-A177-3AD203B41FA5}">
                      <a16:colId xmlns:a16="http://schemas.microsoft.com/office/drawing/2014/main" val="99129399"/>
                    </a:ext>
                  </a:extLst>
                </a:gridCol>
                <a:gridCol w="1911043">
                  <a:extLst>
                    <a:ext uri="{9D8B030D-6E8A-4147-A177-3AD203B41FA5}">
                      <a16:colId xmlns:a16="http://schemas.microsoft.com/office/drawing/2014/main" val="1997423342"/>
                    </a:ext>
                  </a:extLst>
                </a:gridCol>
              </a:tblGrid>
              <a:tr h="957936">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Grade(s)</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Content </a:t>
                      </a:r>
                    </a:p>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Area/Course</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Number of Units</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i="0">
                          <a:solidFill>
                            <a:schemeClr val="tx2"/>
                          </a:solidFill>
                          <a:effectLst/>
                          <a:latin typeface="Plus Jakarta Sans" pitchFamily="2" charset="0"/>
                          <a:ea typeface="Open Sans Light" panose="020B0306030504020204" pitchFamily="34" charset="0"/>
                          <a:cs typeface="Plus Jakarta Sans" pitchFamily="2" charset="0"/>
                        </a:rPr>
                        <a:t>Calculator</a:t>
                      </a: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Unit Time</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tc>
                  <a:txBody>
                    <a:bodyPr/>
                    <a:lstStyle/>
                    <a:p>
                      <a:pPr algn="ctr" rtl="0" fontAlgn="base"/>
                      <a:r>
                        <a:rPr lang="en-US" sz="2100" b="1" u="none" strike="noStrike">
                          <a:solidFill>
                            <a:schemeClr val="tx2"/>
                          </a:solidFill>
                          <a:effectLst/>
                          <a:latin typeface="Plus Jakarta Sans" pitchFamily="2" charset="0"/>
                          <a:ea typeface="Open Sans Light" panose="020B0306030504020204" pitchFamily="34" charset="0"/>
                          <a:cs typeface="Plus Jakarta Sans" pitchFamily="2" charset="0"/>
                        </a:rPr>
                        <a:t>Total Time</a:t>
                      </a:r>
                      <a:r>
                        <a:rPr lang="en-US" sz="2100" b="1">
                          <a:solidFill>
                            <a:schemeClr val="tx2"/>
                          </a:solidFill>
                          <a:effectLst/>
                          <a:latin typeface="Plus Jakarta Sans" pitchFamily="2" charset="0"/>
                          <a:ea typeface="Open Sans Light" panose="020B0306030504020204" pitchFamily="34" charset="0"/>
                          <a:cs typeface="Plus Jakarta Sans" pitchFamily="2" charset="0"/>
                        </a:rPr>
                        <a:t>​</a:t>
                      </a:r>
                      <a:endParaRPr lang="en-US" sz="2100" b="1" i="0">
                        <a:solidFill>
                          <a:schemeClr val="tx2"/>
                        </a:solidFill>
                        <a:effectLst/>
                        <a:latin typeface="Plus Jakarta Sans" pitchFamily="2" charset="0"/>
                        <a:ea typeface="Open Sans Light" panose="020B0306030504020204" pitchFamily="34" charset="0"/>
                        <a:cs typeface="Plus Jakarta Sans" pitchFamily="2" charset="0"/>
                      </a:endParaRPr>
                    </a:p>
                  </a:txBody>
                  <a:tcPr marL="66015" marR="66015" marT="33008" marB="33008" anchor="ctr">
                    <a:solidFill>
                      <a:srgbClr val="C1BFFF">
                        <a:alpha val="85000"/>
                      </a:srgbClr>
                    </a:solidFill>
                  </a:tcPr>
                </a:tc>
                <a:extLst>
                  <a:ext uri="{0D108BD9-81ED-4DB2-BD59-A6C34878D82A}">
                    <a16:rowId xmlns:a16="http://schemas.microsoft.com/office/drawing/2014/main" val="4201320732"/>
                  </a:ext>
                </a:extLst>
              </a:tr>
              <a:tr h="767625">
                <a:tc>
                  <a:txBody>
                    <a:bodyPr/>
                    <a:lstStyle/>
                    <a:p>
                      <a:pPr algn="ctr">
                        <a:defRPr sz="1800"/>
                      </a:pPr>
                      <a:r>
                        <a:rPr lang="en-GB" sz="1800" b="0" noProof="1">
                          <a:solidFill>
                            <a:schemeClr val="tx2"/>
                          </a:solidFill>
                          <a:latin typeface="Plus Jakarta Sans Medium"/>
                          <a:ea typeface="Plus Jakarta Sans"/>
                          <a:cs typeface="Plus Jakarta Sans Medium"/>
                          <a:sym typeface="Plus Jakarta Sans"/>
                        </a:rPr>
                        <a:t>3-5</a:t>
                      </a:r>
                      <a:endParaRPr lang="en-GB" sz="1800" b="0" noProof="1">
                        <a:solidFill>
                          <a:schemeClr val="tx2"/>
                        </a:solidFill>
                        <a:latin typeface="Plus Jakarta Sans Medium"/>
                        <a:ea typeface="Plus Jakarta Sans Medium"/>
                        <a:cs typeface="Plus Jakarta Sans Medium"/>
                        <a:sym typeface="Plus Jakarta Sans"/>
                      </a:endParaRPr>
                    </a:p>
                  </a:txBody>
                  <a:tcPr marL="90000"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Mathematics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3</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No calculator</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45</a:t>
                      </a: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minutes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135</a:t>
                      </a: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minutes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solidFill>
                      <a:schemeClr val="bg2">
                        <a:alpha val="85000"/>
                      </a:schemeClr>
                    </a:solidFill>
                  </a:tcPr>
                </a:tc>
                <a:extLst>
                  <a:ext uri="{0D108BD9-81ED-4DB2-BD59-A6C34878D82A}">
                    <a16:rowId xmlns:a16="http://schemas.microsoft.com/office/drawing/2014/main" val="582514039"/>
                  </a:ext>
                </a:extLst>
              </a:tr>
              <a:tr h="985901">
                <a:tc>
                  <a:txBody>
                    <a:bodyPr/>
                    <a:lstStyle/>
                    <a:p>
                      <a:pPr algn="ctr">
                        <a:defRPr sz="1800"/>
                      </a:pPr>
                      <a:r>
                        <a:rPr lang="en-GB" sz="1800" b="0" noProof="1">
                          <a:solidFill>
                            <a:schemeClr val="tx2"/>
                          </a:solidFill>
                          <a:latin typeface="Plus Jakarta Sans Medium"/>
                          <a:ea typeface="Plus Jakarta Sans Medium"/>
                          <a:cs typeface="Plus Jakarta Sans Medium"/>
                        </a:rPr>
                        <a:t>6-7</a:t>
                      </a:r>
                      <a:endParaRPr lang="en-GB" sz="1800" b="0" noProof="1">
                        <a:solidFill>
                          <a:schemeClr val="tx2"/>
                        </a:solidFill>
                        <a:latin typeface="Plus Jakarta Sans Medium" pitchFamily="2" charset="0"/>
                        <a:ea typeface="Plus Jakarta Sans Medium"/>
                        <a:cs typeface="Plus Jakarta Sans Medium" pitchFamily="2" charset="0"/>
                        <a:sym typeface="Plus Jakarta Sans"/>
                      </a:endParaRPr>
                    </a:p>
                  </a:txBody>
                  <a:tcPr marL="90000"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Mathematics</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3</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1 - Non-</a:t>
                      </a:r>
                      <a:r>
                        <a:rPr kumimoji="0" lang="fr-FR" sz="1600" b="0" i="0" u="none" strike="noStrike" kern="1200" cap="none" spc="0" normalizeH="0" baseline="0" noProof="0" err="1">
                          <a:ln>
                            <a:noFill/>
                          </a:ln>
                          <a:solidFill>
                            <a:srgbClr val="0D004D"/>
                          </a:solidFill>
                          <a:effectLst/>
                          <a:uLnTx/>
                          <a:uFillTx/>
                          <a:latin typeface="Plus Jakarta Sans Medium" panose="020B0604030504040204"/>
                          <a:ea typeface="+mn-ea"/>
                          <a:cs typeface="+mn-cs"/>
                        </a:rPr>
                        <a:t>calc</a:t>
                      </a:r>
                      <a:r>
                        <a:rPr kumimoji="0" lang="fr-FR"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 &amp; Calc section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 &amp; 3 - Calc</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45</a:t>
                      </a: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minutes​​</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135</a:t>
                      </a: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minutes</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solidFill>
                      <a:schemeClr val="bg2">
                        <a:alpha val="85000"/>
                      </a:schemeClr>
                    </a:solidFill>
                  </a:tcPr>
                </a:tc>
                <a:extLst>
                  <a:ext uri="{0D108BD9-81ED-4DB2-BD59-A6C34878D82A}">
                    <a16:rowId xmlns:a16="http://schemas.microsoft.com/office/drawing/2014/main" val="2896001024"/>
                  </a:ext>
                </a:extLst>
              </a:tr>
              <a:tr h="1046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kumimoji="0" lang="en-GB" sz="1800" b="0" i="0" u="none" strike="noStrike" kern="1200" cap="none" spc="0" normalizeH="0" baseline="0" noProof="1">
                          <a:ln>
                            <a:noFill/>
                          </a:ln>
                          <a:solidFill>
                            <a:srgbClr val="0D004D"/>
                          </a:solidFill>
                          <a:effectLst/>
                          <a:uLnTx/>
                          <a:uFillTx/>
                          <a:latin typeface="Plus Jakarta Sans Medium"/>
                          <a:ea typeface="Plus Jakarta Sans Medium"/>
                          <a:cs typeface="Plus Jakarta Sans Medium"/>
                          <a:sym typeface="Plus Jakarta Sans"/>
                        </a:rPr>
                        <a:t>8</a:t>
                      </a:r>
                    </a:p>
                  </a:txBody>
                  <a:tcPr marL="90000"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Mathematics</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3</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 – Non-calc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 &amp; 3 - Calc</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45</a:t>
                      </a: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minutes</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135</a:t>
                      </a: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minutes</a:t>
                      </a:r>
                    </a:p>
                  </a:txBody>
                  <a:tcPr anchor="ctr">
                    <a:solidFill>
                      <a:schemeClr val="bg2">
                        <a:alpha val="85000"/>
                      </a:schemeClr>
                    </a:solidFill>
                  </a:tcPr>
                </a:tc>
                <a:extLst>
                  <a:ext uri="{0D108BD9-81ED-4DB2-BD59-A6C34878D82A}">
                    <a16:rowId xmlns:a16="http://schemas.microsoft.com/office/drawing/2014/main" val="35206111"/>
                  </a:ext>
                </a:extLst>
              </a:tr>
              <a:tr h="1046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kumimoji="0" lang="en-GB" sz="1800" b="0" i="0" u="none" strike="noStrike" kern="1200" cap="none" spc="0" normalizeH="0" baseline="0" noProof="1">
                          <a:ln>
                            <a:noFill/>
                          </a:ln>
                          <a:solidFill>
                            <a:srgbClr val="0D004D"/>
                          </a:solidFill>
                          <a:effectLst/>
                          <a:uLnTx/>
                          <a:uFillTx/>
                          <a:latin typeface="Plus Jakarta Sans Medium"/>
                          <a:ea typeface="Plus Jakarta Sans Medium"/>
                          <a:cs typeface="Plus Jakarta Sans Medium"/>
                          <a:sym typeface="Plus Jakarta Sans"/>
                        </a:rPr>
                        <a:t>11</a:t>
                      </a:r>
                    </a:p>
                  </a:txBody>
                  <a:tcPr marL="90000"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Algebra II</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2</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1 - Non-calc &amp; Calc section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2 - Calc</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70 minutes</a:t>
                      </a:r>
                    </a:p>
                  </a:txBody>
                  <a:tcPr anchor="ctr">
                    <a:solidFill>
                      <a:schemeClr val="bg2">
                        <a:alpha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140 minutes</a:t>
                      </a:r>
                    </a:p>
                  </a:txBody>
                  <a:tcPr anchor="ctr">
                    <a:solidFill>
                      <a:schemeClr val="bg2">
                        <a:alpha val="85000"/>
                      </a:schemeClr>
                    </a:solidFill>
                  </a:tcPr>
                </a:tc>
                <a:extLst>
                  <a:ext uri="{0D108BD9-81ED-4DB2-BD59-A6C34878D82A}">
                    <a16:rowId xmlns:a16="http://schemas.microsoft.com/office/drawing/2014/main" val="425059278"/>
                  </a:ext>
                </a:extLst>
              </a:tr>
            </a:tbl>
          </a:graphicData>
        </a:graphic>
      </p:graphicFrame>
    </p:spTree>
    <p:extLst>
      <p:ext uri="{BB962C8B-B14F-4D97-AF65-F5344CB8AC3E}">
        <p14:creationId xmlns:p14="http://schemas.microsoft.com/office/powerpoint/2010/main" val="4059167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80B97-E3FB-4728-E881-2A1421AF494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E5BF94B-9AE7-E7B4-6DD7-AB7B2264140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29C37DD-CD8D-BA43-6694-737F89EF54C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a:t>
            </a:fld>
            <a:endParaRPr lang="en-US" noProof="0"/>
          </a:p>
        </p:txBody>
      </p:sp>
      <p:sp>
        <p:nvSpPr>
          <p:cNvPr id="6" name="Content Placeholder 3">
            <a:extLst>
              <a:ext uri="{FF2B5EF4-FFF2-40B4-BE49-F238E27FC236}">
                <a16:creationId xmlns:a16="http://schemas.microsoft.com/office/drawing/2014/main" id="{56A1FE1E-D60B-DF4F-B26A-5B132F42312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Computer-based testing</a:t>
            </a:r>
          </a:p>
          <a:p>
            <a:pPr marL="457200" indent="-457200">
              <a:buFont typeface="Wingdings" panose="05000000000000000000" pitchFamily="2" charset="2"/>
              <a:buChar char="§"/>
            </a:pPr>
            <a:r>
              <a:rPr lang="en-US" sz="2600"/>
              <a:t>For security purposes, each unit (e.g., Unit 1, Unit 2, Unit 3) should be scheduled </a:t>
            </a:r>
            <a:r>
              <a:rPr lang="en-US" sz="2600" u="sng"/>
              <a:t>as ​close together as possible</a:t>
            </a:r>
            <a:r>
              <a:rPr lang="en-US" sz="2600"/>
              <a:t> for all students within the same grade/course, with​ the exception of make-up testing. </a:t>
            </a:r>
          </a:p>
          <a:p>
            <a:pPr marL="457200" indent="-457200">
              <a:buFont typeface="Wingdings" panose="05000000000000000000" pitchFamily="2" charset="2"/>
              <a:buChar char="§"/>
            </a:pPr>
            <a:r>
              <a:rPr lang="en-US" sz="2600"/>
              <a:t>Test units must be administered in consecutive order.</a:t>
            </a:r>
          </a:p>
          <a:p>
            <a:pPr marL="457200" indent="-457200">
              <a:buFont typeface="Wingdings" panose="05000000000000000000" pitchFamily="2" charset="2"/>
              <a:buChar char="§"/>
            </a:pPr>
            <a:r>
              <a:rPr lang="en-US" sz="2600"/>
              <a:t>Schedule the first CBT group on the first day with a little more time than other groups if possible</a:t>
            </a:r>
            <a:r>
              <a:rPr lang="en-US" sz="2400"/>
              <a:t>.</a:t>
            </a:r>
          </a:p>
        </p:txBody>
      </p:sp>
      <p:sp>
        <p:nvSpPr>
          <p:cNvPr id="9" name="Title 2">
            <a:extLst>
              <a:ext uri="{FF2B5EF4-FFF2-40B4-BE49-F238E27FC236}">
                <a16:creationId xmlns:a16="http://schemas.microsoft.com/office/drawing/2014/main" id="{EFA40129-A272-28D3-BDD9-9B1B939F1EB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Scheduling Considerations</a:t>
            </a:r>
          </a:p>
        </p:txBody>
      </p:sp>
    </p:spTree>
    <p:extLst>
      <p:ext uri="{BB962C8B-B14F-4D97-AF65-F5344CB8AC3E}">
        <p14:creationId xmlns:p14="http://schemas.microsoft.com/office/powerpoint/2010/main" val="2662135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697B7-602A-BE4F-7B9E-E8E4A529F86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C004290-C05C-B790-5236-A0EDAAD7719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1FF7871-BFF2-E7FF-950A-0B5E1E5D3B8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a:t>
            </a:fld>
            <a:endParaRPr lang="en-US" noProof="0"/>
          </a:p>
        </p:txBody>
      </p:sp>
      <p:sp>
        <p:nvSpPr>
          <p:cNvPr id="6" name="Content Placeholder 3">
            <a:extLst>
              <a:ext uri="{FF2B5EF4-FFF2-40B4-BE49-F238E27FC236}">
                <a16:creationId xmlns:a16="http://schemas.microsoft.com/office/drawing/2014/main" id="{F08D2E21-8B61-3AEF-E175-276C7C4748D0}"/>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Paper-based testing</a:t>
            </a:r>
          </a:p>
          <a:p>
            <a:pPr marL="457200" indent="-457200">
              <a:buFont typeface="Wingdings" panose="05000000000000000000" pitchFamily="2" charset="2"/>
              <a:buChar char="§"/>
            </a:pPr>
            <a:r>
              <a:rPr lang="en-US" sz="2600"/>
              <a:t>For security purposes, each unit </a:t>
            </a:r>
            <a:r>
              <a:rPr lang="en-US" sz="2600" u="sng"/>
              <a:t>MUST</a:t>
            </a:r>
            <a:r>
              <a:rPr lang="en-US" sz="2600"/>
              <a:t> be completed by all students for the same grade/course on the same school day, except for make-up testing or students with an extended time accommodation. ​</a:t>
            </a:r>
          </a:p>
          <a:p>
            <a:pPr marL="918000" lvl="1" indent="-457200">
              <a:buFont typeface="Wingdings" panose="05000000000000000000" pitchFamily="2" charset="2"/>
              <a:buChar char="§"/>
            </a:pPr>
            <a:r>
              <a:rPr lang="en-US" sz="2400"/>
              <a:t>For example, all students enrolled in Algebra II should complete Algebra II, Unit 1 on the same day. This may require scheduling more than one testing block for each unit on a given day.</a:t>
            </a:r>
          </a:p>
          <a:p>
            <a:pPr marL="457200" indent="-457200">
              <a:buFont typeface="Wingdings" panose="05000000000000000000" pitchFamily="2" charset="2"/>
              <a:buChar char="§"/>
            </a:pPr>
            <a:r>
              <a:rPr lang="en-US" sz="2600"/>
              <a:t>Test units must be administered in consecutive order.</a:t>
            </a:r>
          </a:p>
          <a:p>
            <a:pPr marL="457200" indent="-457200">
              <a:buFont typeface="Wingdings" panose="05000000000000000000" pitchFamily="2" charset="2"/>
              <a:buChar char="§"/>
            </a:pPr>
            <a:r>
              <a:rPr lang="en-US" sz="2600"/>
              <a:t>Schools </a:t>
            </a:r>
            <a:r>
              <a:rPr lang="en-US" sz="2600" i="1"/>
              <a:t>must have </a:t>
            </a:r>
            <a:r>
              <a:rPr lang="en-US" sz="2600"/>
              <a:t>the grade level appropriate calculator (grades 6-8 &amp; 11) if administering math on paper.</a:t>
            </a:r>
          </a:p>
        </p:txBody>
      </p:sp>
      <p:sp>
        <p:nvSpPr>
          <p:cNvPr id="9" name="Title 2">
            <a:extLst>
              <a:ext uri="{FF2B5EF4-FFF2-40B4-BE49-F238E27FC236}">
                <a16:creationId xmlns:a16="http://schemas.microsoft.com/office/drawing/2014/main" id="{83271C9C-8FF0-ECE7-D2D9-CA99CCF7137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Scheduling Considerations</a:t>
            </a:r>
          </a:p>
        </p:txBody>
      </p:sp>
    </p:spTree>
    <p:extLst>
      <p:ext uri="{BB962C8B-B14F-4D97-AF65-F5344CB8AC3E}">
        <p14:creationId xmlns:p14="http://schemas.microsoft.com/office/powerpoint/2010/main" val="3365874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808B8-6781-59C6-091B-BC0C5E35CF4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BE47338E-0DE8-C29D-D4F8-318A21ED6E18}"/>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3FD3340-EF10-3943-7BB6-945210779E8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16</a:t>
            </a:fld>
            <a:endParaRPr lang="en-US" noProof="0"/>
          </a:p>
        </p:txBody>
      </p:sp>
      <p:sp>
        <p:nvSpPr>
          <p:cNvPr id="6" name="Content Placeholder 3">
            <a:extLst>
              <a:ext uri="{FF2B5EF4-FFF2-40B4-BE49-F238E27FC236}">
                <a16:creationId xmlns:a16="http://schemas.microsoft.com/office/drawing/2014/main" id="{4D5C515D-35E2-B720-E99B-660CFDCD758D}"/>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1900"/>
              <a:t>Determine whether one content area will be completed before beginning the next, or if testing will alternate between the content areas (excluding make-up testing).</a:t>
            </a:r>
          </a:p>
          <a:p>
            <a:pPr marL="457200" indent="-457200">
              <a:buFont typeface="Wingdings" panose="05000000000000000000" pitchFamily="2" charset="2"/>
              <a:buChar char="§"/>
            </a:pPr>
            <a:r>
              <a:rPr lang="en-US" sz="1900"/>
              <a:t>Determine whether the school wants to condense testing (excluding make-up testing) or spread throughout the testing window.</a:t>
            </a:r>
          </a:p>
          <a:p>
            <a:pPr marL="457200" indent="-457200">
              <a:buFont typeface="Wingdings" panose="05000000000000000000" pitchFamily="2" charset="2"/>
              <a:buChar char="§"/>
            </a:pPr>
            <a:r>
              <a:rPr lang="en-US" sz="1900"/>
              <a:t>Determine how many units will be taken by students per day (excluding make-up testing).</a:t>
            </a:r>
          </a:p>
          <a:p>
            <a:pPr marL="457200" indent="-457200">
              <a:buFont typeface="Wingdings" panose="05000000000000000000" pitchFamily="2" charset="2"/>
              <a:buChar char="§"/>
            </a:pPr>
            <a:r>
              <a:rPr lang="en-US" sz="1900"/>
              <a:t>If the unit testing times and directions are the same, different tests can be administered in the same room. </a:t>
            </a:r>
          </a:p>
          <a:p>
            <a:pPr marL="917575" lvl="1" indent="-457200">
              <a:buFont typeface="Wingdings" panose="05000000000000000000" pitchFamily="2" charset="2"/>
              <a:buChar char="§"/>
            </a:pPr>
            <a:r>
              <a:rPr lang="en-US" sz="1700"/>
              <a:t>i.e., Math grades 6 and 7 can be administered in the same room.</a:t>
            </a:r>
            <a:endParaRPr lang="en-US" sz="1700">
              <a:cs typeface="Plus Jakarta Sans"/>
            </a:endParaRPr>
          </a:p>
          <a:p>
            <a:pPr marL="917575" lvl="1" indent="-457200">
              <a:buFont typeface="Wingdings" panose="05000000000000000000" pitchFamily="2" charset="2"/>
              <a:buChar char="§"/>
            </a:pPr>
            <a:r>
              <a:rPr lang="en-US" sz="1700"/>
              <a:t>ELA/Math cannot be administered in the same room because the directions are different.</a:t>
            </a:r>
            <a:endParaRPr lang="en-US" sz="1700">
              <a:cs typeface="Plus Jakarta Sans" panose="020B0604030504040204"/>
            </a:endParaRPr>
          </a:p>
          <a:p>
            <a:pPr marL="917575" lvl="1" indent="-457200">
              <a:buFont typeface="Wingdings" panose="05000000000000000000" pitchFamily="2" charset="2"/>
              <a:buChar char="§"/>
            </a:pPr>
            <a:r>
              <a:rPr lang="en-US" sz="1700"/>
              <a:t>Ensure that all calculator/non-calculator sections are the same (e.g., Grade 6 &amp; 7).</a:t>
            </a:r>
            <a:endParaRPr lang="en-US" sz="1700">
              <a:cs typeface="Plus Jakarta Sans" panose="020B0604030504040204"/>
            </a:endParaRPr>
          </a:p>
          <a:p>
            <a:pPr marL="457200" indent="-457200">
              <a:buFont typeface="Wingdings" panose="05000000000000000000" pitchFamily="2" charset="2"/>
              <a:buChar char="§"/>
            </a:pPr>
            <a:r>
              <a:rPr lang="en-US" sz="1900"/>
              <a:t>CBT and PBT </a:t>
            </a:r>
            <a:r>
              <a:rPr lang="en-US" sz="1900" u="sng"/>
              <a:t>CANNOT</a:t>
            </a:r>
            <a:r>
              <a:rPr lang="en-US" sz="1900"/>
              <a:t> be administered in the same environment.</a:t>
            </a:r>
          </a:p>
          <a:p>
            <a:pPr marL="457200" indent="-457200">
              <a:buFont typeface="Wingdings" panose="05000000000000000000" pitchFamily="2" charset="2"/>
              <a:buChar char="§"/>
            </a:pPr>
            <a:r>
              <a:rPr lang="en-US" sz="1900"/>
              <a:t>Do not start a unit unless there is sufficient time left in the day to complete the unit.</a:t>
            </a:r>
          </a:p>
          <a:p>
            <a:pPr marL="457200" indent="-457200">
              <a:buFont typeface="Wingdings" panose="05000000000000000000" pitchFamily="2" charset="2"/>
              <a:buChar char="§"/>
            </a:pPr>
            <a:r>
              <a:rPr lang="en-US" sz="1900"/>
              <a:t>Testing times are Monday – Friday during regular school hours.</a:t>
            </a:r>
          </a:p>
        </p:txBody>
      </p:sp>
      <p:sp>
        <p:nvSpPr>
          <p:cNvPr id="9" name="Title 2">
            <a:extLst>
              <a:ext uri="{FF2B5EF4-FFF2-40B4-BE49-F238E27FC236}">
                <a16:creationId xmlns:a16="http://schemas.microsoft.com/office/drawing/2014/main" id="{E9E04582-4F29-8141-404F-33370FFAD69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Scheduling Considerations</a:t>
            </a:r>
          </a:p>
        </p:txBody>
      </p:sp>
    </p:spTree>
    <p:extLst>
      <p:ext uri="{BB962C8B-B14F-4D97-AF65-F5344CB8AC3E}">
        <p14:creationId xmlns:p14="http://schemas.microsoft.com/office/powerpoint/2010/main" val="956122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96B0B-BC3F-1194-F596-136F1AA8CCD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E0DBA7E-394F-9FE8-7725-79EC3FAA61F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0D765EC-CCDF-E607-2894-CEE2DFB7FEC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17</a:t>
            </a:fld>
            <a:endParaRPr lang="en-US" noProof="0"/>
          </a:p>
        </p:txBody>
      </p:sp>
      <p:sp>
        <p:nvSpPr>
          <p:cNvPr id="9" name="Title 2">
            <a:extLst>
              <a:ext uri="{FF2B5EF4-FFF2-40B4-BE49-F238E27FC236}">
                <a16:creationId xmlns:a16="http://schemas.microsoft.com/office/drawing/2014/main" id="{B92361C2-62CB-1D8A-3277-ECC04B875A4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Guidelines for Administration Time</a:t>
            </a:r>
          </a:p>
        </p:txBody>
      </p:sp>
      <p:graphicFrame>
        <p:nvGraphicFramePr>
          <p:cNvPr id="2" name="Content Placeholder 7" descr="A generic table with three data columns and five data rows">
            <a:extLst>
              <a:ext uri="{FF2B5EF4-FFF2-40B4-BE49-F238E27FC236}">
                <a16:creationId xmlns:a16="http://schemas.microsoft.com/office/drawing/2014/main" id="{1E04024B-5B25-7987-8625-D18E9DB4E73C}"/>
              </a:ext>
            </a:extLst>
          </p:cNvPr>
          <p:cNvGraphicFramePr>
            <a:graphicFrameLocks/>
          </p:cNvGraphicFramePr>
          <p:nvPr>
            <p:extLst>
              <p:ext uri="{D42A27DB-BD31-4B8C-83A1-F6EECF244321}">
                <p14:modId xmlns:p14="http://schemas.microsoft.com/office/powerpoint/2010/main" val="1724261254"/>
              </p:ext>
            </p:extLst>
          </p:nvPr>
        </p:nvGraphicFramePr>
        <p:xfrm>
          <a:off x="1071425" y="1462819"/>
          <a:ext cx="10049149" cy="4743232"/>
        </p:xfrm>
        <a:graphic>
          <a:graphicData uri="http://schemas.openxmlformats.org/drawingml/2006/table">
            <a:tbl>
              <a:tblPr firstRow="1" bandRow="1">
                <a:tableStyleId>{5C22544A-7EE6-4342-B048-85BDC9FD1C3A}</a:tableStyleId>
              </a:tblPr>
              <a:tblGrid>
                <a:gridCol w="2965768">
                  <a:extLst>
                    <a:ext uri="{9D8B030D-6E8A-4147-A177-3AD203B41FA5}">
                      <a16:colId xmlns:a16="http://schemas.microsoft.com/office/drawing/2014/main" val="554589900"/>
                    </a:ext>
                  </a:extLst>
                </a:gridCol>
                <a:gridCol w="4428680">
                  <a:extLst>
                    <a:ext uri="{9D8B030D-6E8A-4147-A177-3AD203B41FA5}">
                      <a16:colId xmlns:a16="http://schemas.microsoft.com/office/drawing/2014/main" val="258325412"/>
                    </a:ext>
                  </a:extLst>
                </a:gridCol>
                <a:gridCol w="2654701">
                  <a:extLst>
                    <a:ext uri="{9D8B030D-6E8A-4147-A177-3AD203B41FA5}">
                      <a16:colId xmlns:a16="http://schemas.microsoft.com/office/drawing/2014/main" val="4175167621"/>
                    </a:ext>
                  </a:extLst>
                </a:gridCol>
              </a:tblGrid>
              <a:tr h="325714">
                <a:tc rowSpan="5">
                  <a:txBody>
                    <a:bodyPr/>
                    <a:lstStyle/>
                    <a:p>
                      <a:pPr algn="ctr"/>
                      <a:r>
                        <a:rPr lang="en-US" sz="2800" b="0">
                          <a:solidFill>
                            <a:srgbClr val="FFFFFF"/>
                          </a:solidFill>
                          <a:latin typeface="+mj-lt"/>
                        </a:rPr>
                        <a:t>Guidelines </a:t>
                      </a:r>
                    </a:p>
                    <a:p>
                      <a:pPr algn="ctr"/>
                      <a:r>
                        <a:rPr lang="en-US" sz="2800" b="0">
                          <a:solidFill>
                            <a:srgbClr val="FFFFFF"/>
                          </a:solidFill>
                          <a:latin typeface="+mj-lt"/>
                        </a:rPr>
                        <a:t>for </a:t>
                      </a:r>
                    </a:p>
                    <a:p>
                      <a:pPr algn="ctr"/>
                      <a:r>
                        <a:rPr lang="en-US" sz="2800" b="0">
                          <a:solidFill>
                            <a:srgbClr val="FFFFFF"/>
                          </a:solidFill>
                          <a:latin typeface="+mj-lt"/>
                        </a:rPr>
                        <a:t>Scheduling</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0">
                          <a:solidFill>
                            <a:srgbClr val="FFFFFF"/>
                          </a:solidFill>
                          <a:latin typeface="+mj-lt"/>
                        </a:rPr>
                        <a:t>Task</a:t>
                      </a:r>
                      <a:endParaRPr lang="en-US" sz="2000" b="0">
                        <a:solidFill>
                          <a:srgbClr val="FFFFFF"/>
                        </a:solidFill>
                        <a:latin typeface="+mj-lt"/>
                      </a:endParaRP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0">
                          <a:solidFill>
                            <a:srgbClr val="FFFFFF"/>
                          </a:solidFill>
                          <a:latin typeface="+mj-lt"/>
                        </a:rPr>
                        <a:t>Time</a:t>
                      </a:r>
                      <a:endParaRPr lang="en-US" sz="2000" b="0">
                        <a:solidFill>
                          <a:srgbClr val="FFFFFF"/>
                        </a:solidFill>
                        <a:latin typeface="+mj-lt"/>
                      </a:endParaRP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1086748">
                <a:tc vMerge="1">
                  <a:txBody>
                    <a:bodyPr/>
                    <a:lstStyle/>
                    <a:p>
                      <a:pPr algn="l">
                        <a:defRPr sz="1800"/>
                      </a:pPr>
                      <a:endParaRPr kumimoji="0" lang="en-GB" sz="1000" b="0" i="0" u="none" strike="noStrike" kern="1200" cap="none" spc="0" normalizeH="0" baseline="0" noProof="1">
                        <a:ln>
                          <a:noFill/>
                        </a:ln>
                        <a:solidFill>
                          <a:srgbClr val="0D004D"/>
                        </a:solidFill>
                        <a:effectLst/>
                        <a:uLnTx/>
                        <a:uFillTx/>
                        <a:latin typeface="Plus Jakarta Sans Medium" panose="020B0604030504040204"/>
                        <a:cs typeface="Plus Jakarta Sans Medium" pitchFamily="2" charset="0"/>
                        <a:sym typeface="Plus Jakarta Sans"/>
                      </a:endParaRPr>
                    </a:p>
                  </a:txBody>
                  <a:tcPr marL="90000" anchor="ctr">
                    <a:lnL w="12700" cmpd="sng">
                      <a:noFill/>
                    </a:lnL>
                    <a:lnR w="12700" cmpd="sng">
                      <a:noFill/>
                    </a:lnR>
                    <a:lnT w="19050"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 Pre-administration tasks, including reading instructions to students and answering questions​</a:t>
                      </a:r>
                    </a:p>
                  </a:txBody>
                  <a:tcPr anchor="ct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10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(recommended)​</a:t>
                      </a:r>
                    </a:p>
                  </a:txBody>
                  <a:tcPr anchor="ct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r h="1086748">
                <a:tc vMerge="1">
                  <a:txBody>
                    <a:bodyPr/>
                    <a:lstStyle/>
                    <a:p>
                      <a:endParaRP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Distribution of test materials to students​</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5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(recommended)​</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1086748">
                <a:tc vMerge="1">
                  <a:txBody>
                    <a:bodyPr/>
                    <a:lstStyle/>
                    <a:p>
                      <a:endParaRP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Administration of unit​</a:t>
                      </a:r>
                      <a:endPar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Refer to Unit Testing Times (45-90 minutes)​</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3167505"/>
                  </a:ext>
                </a:extLst>
              </a:tr>
              <a:tr h="1086748">
                <a:tc vMerge="1">
                  <a:txBody>
                    <a:bodyPr/>
                    <a:lstStyle/>
                    <a:p>
                      <a:endParaRPr/>
                    </a:p>
                  </a:txBody>
                  <a:tcPr marL="90000" anchor="ctr">
                    <a:lnL w="12700" cmpd="sng">
                      <a:noFill/>
                    </a:lnL>
                    <a:lnR w="12700" cmpd="sng">
                      <a:noFill/>
                    </a:lnR>
                    <a:lnT w="190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End-of-unit activities, including logging students out of TestNav and collecting test materials​</a:t>
                      </a:r>
                    </a:p>
                  </a:txBody>
                  <a:tcPr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5 - 15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(recommended)​</a:t>
                      </a:r>
                    </a:p>
                  </a:txBody>
                  <a:tcPr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8559483"/>
                  </a:ext>
                </a:extLst>
              </a:tr>
            </a:tbl>
          </a:graphicData>
        </a:graphic>
      </p:graphicFrame>
    </p:spTree>
    <p:extLst>
      <p:ext uri="{BB962C8B-B14F-4D97-AF65-F5344CB8AC3E}">
        <p14:creationId xmlns:p14="http://schemas.microsoft.com/office/powerpoint/2010/main" val="2305968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3010-D3B0-AAA6-D3CF-C11C7CBEA9C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A0EDE61-CB99-ECA1-54AE-9249D46A6DC8}"/>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0177894-95B9-B588-B444-63E3E4B2FAA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18</a:t>
            </a:fld>
            <a:endParaRPr lang="en-US" noProof="0"/>
          </a:p>
        </p:txBody>
      </p:sp>
      <p:sp>
        <p:nvSpPr>
          <p:cNvPr id="6" name="Content Placeholder 3">
            <a:extLst>
              <a:ext uri="{FF2B5EF4-FFF2-40B4-BE49-F238E27FC236}">
                <a16:creationId xmlns:a16="http://schemas.microsoft.com/office/drawing/2014/main" id="{B92A6966-0E5A-486F-D2D8-1CA36C093C1E}"/>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Schedule the entire amount of Unit Testing Time.</a:t>
            </a:r>
          </a:p>
          <a:p>
            <a:pPr marL="457200" indent="-457200">
              <a:buFont typeface="Wingdings" panose="05000000000000000000" pitchFamily="2" charset="2"/>
              <a:buChar char="§"/>
            </a:pPr>
            <a:r>
              <a:rPr lang="en-US" sz="2600"/>
              <a:t>Once the Unit Testing Time has elapsed, that unit must end.</a:t>
            </a:r>
          </a:p>
          <a:p>
            <a:pPr marL="457200" indent="-457200">
              <a:buFont typeface="Wingdings" panose="05000000000000000000" pitchFamily="2" charset="2"/>
              <a:buChar char="§"/>
            </a:pPr>
            <a:r>
              <a:rPr lang="en-US" sz="2600"/>
              <a:t>If all students have completed the unit, the unit may be ended early (no minimum testing time).</a:t>
            </a:r>
          </a:p>
          <a:p>
            <a:pPr marL="457200" indent="-457200">
              <a:buFont typeface="Wingdings" panose="05000000000000000000" pitchFamily="2" charset="2"/>
              <a:buChar char="§"/>
            </a:pPr>
            <a:r>
              <a:rPr lang="en-US" sz="2600"/>
              <a:t>Plan a couple of extra days during the window for bad weather days and makeup testing.</a:t>
            </a:r>
          </a:p>
        </p:txBody>
      </p:sp>
      <p:sp>
        <p:nvSpPr>
          <p:cNvPr id="9" name="Title 2">
            <a:extLst>
              <a:ext uri="{FF2B5EF4-FFF2-40B4-BE49-F238E27FC236}">
                <a16:creationId xmlns:a16="http://schemas.microsoft.com/office/drawing/2014/main" id="{7A295B0F-DF48-02D3-910F-0F39E0BC696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Guidelines for Administration Time</a:t>
            </a:r>
          </a:p>
        </p:txBody>
      </p:sp>
    </p:spTree>
    <p:extLst>
      <p:ext uri="{BB962C8B-B14F-4D97-AF65-F5344CB8AC3E}">
        <p14:creationId xmlns:p14="http://schemas.microsoft.com/office/powerpoint/2010/main" val="135742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EACA-D6E4-46F1-259E-70172295549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23CD375-18DD-34E6-2CCD-3BB5310A721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08C0843-CF75-6212-827E-921387F680B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19</a:t>
            </a:fld>
            <a:endParaRPr lang="en-US" noProof="0"/>
          </a:p>
        </p:txBody>
      </p:sp>
      <p:sp>
        <p:nvSpPr>
          <p:cNvPr id="6" name="Content Placeholder 3">
            <a:extLst>
              <a:ext uri="{FF2B5EF4-FFF2-40B4-BE49-F238E27FC236}">
                <a16:creationId xmlns:a16="http://schemas.microsoft.com/office/drawing/2014/main" id="{4C833C86-A63C-EA5C-6508-767A43DA195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400"/>
              <a:t>Between units, scheduled breaks may occur.</a:t>
            </a:r>
          </a:p>
          <a:p>
            <a:pPr marL="457200" indent="-457200">
              <a:buFont typeface="Wingdings" panose="05000000000000000000" pitchFamily="2" charset="2"/>
              <a:buChar char="§"/>
            </a:pPr>
            <a:r>
              <a:rPr lang="en-US" sz="2400"/>
              <a:t>During a unit, short “stand-and-stretch” breaks may be permitted at the discretion of the Test Administrator.</a:t>
            </a:r>
          </a:p>
          <a:p>
            <a:pPr marL="918000" lvl="1" indent="-457200">
              <a:buFont typeface="Wingdings" panose="05000000000000000000" pitchFamily="2" charset="2"/>
              <a:buChar char="§"/>
            </a:pPr>
            <a:r>
              <a:rPr lang="en-US" sz="2200"/>
              <a:t>Time stops for the unit, but only for a maximum of 3 minutes.</a:t>
            </a:r>
          </a:p>
          <a:p>
            <a:pPr marL="918000" lvl="1" indent="-457200">
              <a:buFont typeface="Wingdings" panose="05000000000000000000" pitchFamily="2" charset="2"/>
              <a:buChar char="§"/>
            </a:pPr>
            <a:r>
              <a:rPr lang="en-US" sz="2200"/>
              <a:t>If you know you will take the 3-minute break, this should be added to the timing box at the beginning of the unit.</a:t>
            </a:r>
          </a:p>
        </p:txBody>
      </p:sp>
      <p:sp>
        <p:nvSpPr>
          <p:cNvPr id="9" name="Title 2">
            <a:extLst>
              <a:ext uri="{FF2B5EF4-FFF2-40B4-BE49-F238E27FC236}">
                <a16:creationId xmlns:a16="http://schemas.microsoft.com/office/drawing/2014/main" id="{5650F5EF-2F4C-C54F-6446-DD23308EF93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Guidelines for Breaks</a:t>
            </a:r>
          </a:p>
        </p:txBody>
      </p:sp>
      <p:graphicFrame>
        <p:nvGraphicFramePr>
          <p:cNvPr id="4" name="Content Placeholder 7" descr="A generic table with three data columns and five data rows">
            <a:extLst>
              <a:ext uri="{FF2B5EF4-FFF2-40B4-BE49-F238E27FC236}">
                <a16:creationId xmlns:a16="http://schemas.microsoft.com/office/drawing/2014/main" id="{82F31432-4EB3-CDB4-B42C-2F7368FD6369}"/>
              </a:ext>
            </a:extLst>
          </p:cNvPr>
          <p:cNvGraphicFramePr>
            <a:graphicFrameLocks/>
          </p:cNvGraphicFramePr>
          <p:nvPr>
            <p:extLst>
              <p:ext uri="{D42A27DB-BD31-4B8C-83A1-F6EECF244321}">
                <p14:modId xmlns:p14="http://schemas.microsoft.com/office/powerpoint/2010/main" val="235890458"/>
              </p:ext>
            </p:extLst>
          </p:nvPr>
        </p:nvGraphicFramePr>
        <p:xfrm>
          <a:off x="3060879" y="4399874"/>
          <a:ext cx="6070242" cy="1534743"/>
        </p:xfrm>
        <a:graphic>
          <a:graphicData uri="http://schemas.openxmlformats.org/drawingml/2006/table">
            <a:tbl>
              <a:tblPr firstRow="1" bandRow="1">
                <a:tableStyleId>{5C22544A-7EE6-4342-B048-85BDC9FD1C3A}</a:tableStyleId>
              </a:tblPr>
              <a:tblGrid>
                <a:gridCol w="3795244">
                  <a:extLst>
                    <a:ext uri="{9D8B030D-6E8A-4147-A177-3AD203B41FA5}">
                      <a16:colId xmlns:a16="http://schemas.microsoft.com/office/drawing/2014/main" val="258325412"/>
                    </a:ext>
                  </a:extLst>
                </a:gridCol>
                <a:gridCol w="2274998">
                  <a:extLst>
                    <a:ext uri="{9D8B030D-6E8A-4147-A177-3AD203B41FA5}">
                      <a16:colId xmlns:a16="http://schemas.microsoft.com/office/drawing/2014/main" val="4175167621"/>
                    </a:ext>
                  </a:extLst>
                </a:gridCol>
              </a:tblGrid>
              <a:tr h="51158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9:00</a:t>
                      </a:r>
                      <a:r>
                        <a:rPr kumimoji="0" lang="en-US"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 a.m. – 9:45 a.m.​</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1</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51158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9:45 a.m. – 10:00 a.m.</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Scheduled Break</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3167505"/>
                  </a:ext>
                </a:extLst>
              </a:tr>
              <a:tr h="51158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10:00 a.m. – 12:00 p.m.</a:t>
                      </a:r>
                    </a:p>
                  </a:txBody>
                  <a:tcPr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D004D"/>
                          </a:solidFill>
                          <a:effectLst/>
                          <a:uLnTx/>
                          <a:uFillTx/>
                          <a:latin typeface="Plus Jakarta Sans Medium" panose="020B0604030504040204"/>
                          <a:ea typeface="+mn-ea"/>
                          <a:cs typeface="+mn-cs"/>
                        </a:rPr>
                        <a:t>Unit 2</a:t>
                      </a:r>
                    </a:p>
                  </a:txBody>
                  <a:tcPr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8559483"/>
                  </a:ext>
                </a:extLst>
              </a:tr>
            </a:tbl>
          </a:graphicData>
        </a:graphic>
      </p:graphicFrame>
    </p:spTree>
    <p:extLst>
      <p:ext uri="{BB962C8B-B14F-4D97-AF65-F5344CB8AC3E}">
        <p14:creationId xmlns:p14="http://schemas.microsoft.com/office/powerpoint/2010/main" val="2784651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71C94-BE29-384F-0AA9-28F26C268E3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58B84BD-D71E-7AEC-04CD-87A376F2913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576E8B4-19DD-586D-44F6-98D7F770BB6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20</a:t>
            </a:fld>
            <a:endParaRPr lang="en-US" noProof="0"/>
          </a:p>
        </p:txBody>
      </p:sp>
      <p:sp>
        <p:nvSpPr>
          <p:cNvPr id="6" name="Content Placeholder 3">
            <a:extLst>
              <a:ext uri="{FF2B5EF4-FFF2-40B4-BE49-F238E27FC236}">
                <a16:creationId xmlns:a16="http://schemas.microsoft.com/office/drawing/2014/main" id="{F2E25AA0-3713-B42D-9021-D93465E0471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fontAlgn="base"/>
            <a:r>
              <a:rPr lang="en-US" sz="2000"/>
              <a:t>ELA </a:t>
            </a:r>
            <a:r>
              <a:rPr lang="en-US" sz="2000" i="1"/>
              <a:t>now has </a:t>
            </a:r>
            <a:r>
              <a:rPr lang="en-US" sz="2000"/>
              <a:t>Writing Reference Sheets for the Extended Constructed Response (ECR) items. The Writing Reference Sheets can be found on the BIE support site under Summative Resources/Additional Resources/Writing Reference Sheets. ​They will also be available as exhibits in online ELA tests, and they will be shipped for Paper testers.</a:t>
            </a:r>
          </a:p>
          <a:p>
            <a:pPr fontAlgn="base"/>
            <a:endParaRPr lang="en-US" sz="2000"/>
          </a:p>
          <a:p>
            <a:pPr fontAlgn="base"/>
            <a:r>
              <a:rPr lang="en-US" sz="2000"/>
              <a:t>There is a different sheet for each type of writing: ​</a:t>
            </a:r>
          </a:p>
          <a:p>
            <a:pPr marL="285750" indent="-285750" fontAlgn="base">
              <a:buFont typeface="Arial" panose="020B0604020202020204" pitchFamily="34" charset="0"/>
              <a:buChar char="•"/>
            </a:pPr>
            <a:r>
              <a:rPr lang="en-US" sz="2000"/>
              <a:t>Argumentative ​</a:t>
            </a:r>
          </a:p>
          <a:p>
            <a:pPr marL="285750" indent="-285750" fontAlgn="base">
              <a:buFont typeface="Arial" panose="020B0604020202020204" pitchFamily="34" charset="0"/>
              <a:buChar char="•"/>
            </a:pPr>
            <a:r>
              <a:rPr lang="en-US" sz="2000"/>
              <a:t>Informative​</a:t>
            </a:r>
          </a:p>
          <a:p>
            <a:pPr marL="285750" indent="-285750" fontAlgn="base">
              <a:buFont typeface="Arial" panose="020B0604020202020204" pitchFamily="34" charset="0"/>
              <a:buChar char="•"/>
            </a:pPr>
            <a:r>
              <a:rPr lang="en-US" sz="2000"/>
              <a:t>Narrative​</a:t>
            </a:r>
          </a:p>
          <a:p>
            <a:pPr marL="285750" indent="-285750" fontAlgn="base">
              <a:buFont typeface="Arial" panose="020B0604020202020204" pitchFamily="34" charset="0"/>
              <a:buChar char="•"/>
            </a:pPr>
            <a:r>
              <a:rPr lang="en-US" sz="2000"/>
              <a:t>Opinion</a:t>
            </a:r>
          </a:p>
          <a:p>
            <a:pPr marL="285750" indent="-285750" fontAlgn="base">
              <a:buFont typeface="Arial" panose="020B0604020202020204" pitchFamily="34" charset="0"/>
              <a:buChar char="•"/>
            </a:pPr>
            <a:endParaRPr lang="en-US" sz="2000"/>
          </a:p>
          <a:p>
            <a:pPr fontAlgn="base"/>
            <a:r>
              <a:rPr lang="en-US" sz="2000" u="sng"/>
              <a:t>NOTE</a:t>
            </a:r>
            <a:r>
              <a:rPr lang="en-US" sz="2000"/>
              <a:t>: Students will only have </a:t>
            </a:r>
            <a:r>
              <a:rPr lang="en-US" sz="2000" b="1"/>
              <a:t>two</a:t>
            </a:r>
            <a:r>
              <a:rPr lang="en-US" sz="2000"/>
              <a:t> of the four writing types during summative testing.</a:t>
            </a:r>
          </a:p>
          <a:p>
            <a:endParaRPr lang="en-US" sz="2600"/>
          </a:p>
        </p:txBody>
      </p:sp>
      <p:sp>
        <p:nvSpPr>
          <p:cNvPr id="9" name="Title 2">
            <a:extLst>
              <a:ext uri="{FF2B5EF4-FFF2-40B4-BE49-F238E27FC236}">
                <a16:creationId xmlns:a16="http://schemas.microsoft.com/office/drawing/2014/main" id="{7B6D383D-303B-53C4-CF83-A314695EAFF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ELA Reference Sheets</a:t>
            </a:r>
          </a:p>
        </p:txBody>
      </p:sp>
    </p:spTree>
    <p:extLst>
      <p:ext uri="{BB962C8B-B14F-4D97-AF65-F5344CB8AC3E}">
        <p14:creationId xmlns:p14="http://schemas.microsoft.com/office/powerpoint/2010/main" val="1289743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E04A0-8A28-5E5A-F35C-AD919F6E74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BF223-056B-CFB2-F064-4ECBDA800C82}"/>
              </a:ext>
            </a:extLst>
          </p:cNvPr>
          <p:cNvSpPr>
            <a:spLocks noGrp="1"/>
          </p:cNvSpPr>
          <p:nvPr>
            <p:ph type="ctrTitle"/>
          </p:nvPr>
        </p:nvSpPr>
        <p:spPr>
          <a:xfrm>
            <a:off x="542923" y="1646237"/>
            <a:ext cx="6695004" cy="3187020"/>
          </a:xfrm>
        </p:spPr>
        <p:txBody>
          <a:bodyPr/>
          <a:lstStyle/>
          <a:p>
            <a:r>
              <a:rPr lang="en-US"/>
              <a:t>Accommodations &amp; Accessibility Features</a:t>
            </a:r>
          </a:p>
        </p:txBody>
      </p:sp>
      <p:pic>
        <p:nvPicPr>
          <p:cNvPr id="4" name="Picture 3">
            <a:extLst>
              <a:ext uri="{FF2B5EF4-FFF2-40B4-BE49-F238E27FC236}">
                <a16:creationId xmlns:a16="http://schemas.microsoft.com/office/drawing/2014/main" id="{38DF43B2-82E6-4DD1-1DA7-D1E11587387D}"/>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101932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3CE4A-3C47-48A2-CAD5-907050258EB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FB3FF6D-4857-2C50-3E56-518D9F932E8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56F2781-AB93-C0DC-A8BB-96330AE6A84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22</a:t>
            </a:fld>
            <a:endParaRPr lang="en-US" noProof="0"/>
          </a:p>
        </p:txBody>
      </p:sp>
      <p:sp>
        <p:nvSpPr>
          <p:cNvPr id="6" name="Content Placeholder 3">
            <a:extLst>
              <a:ext uri="{FF2B5EF4-FFF2-40B4-BE49-F238E27FC236}">
                <a16:creationId xmlns:a16="http://schemas.microsoft.com/office/drawing/2014/main" id="{B7732062-53E1-8470-6A42-7049CD94D75E}"/>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Features for all students</a:t>
            </a:r>
          </a:p>
          <a:p>
            <a:pPr marL="457200" indent="-457200">
              <a:buFont typeface="Wingdings" panose="05000000000000000000" pitchFamily="2" charset="2"/>
              <a:buChar char="§"/>
            </a:pPr>
            <a:r>
              <a:rPr lang="en-US" sz="2400"/>
              <a:t>TestNav tools available to all students</a:t>
            </a:r>
          </a:p>
          <a:p>
            <a:r>
              <a:rPr lang="en-US" sz="2400" b="1"/>
              <a:t>Administration considerations</a:t>
            </a:r>
          </a:p>
          <a:p>
            <a:pPr marL="457200" indent="-457200">
              <a:buFont typeface="Wingdings" panose="05000000000000000000" pitchFamily="2" charset="2"/>
              <a:buChar char="§"/>
            </a:pPr>
            <a:r>
              <a:rPr lang="en-US" sz="2400"/>
              <a:t>Testing environment </a:t>
            </a:r>
          </a:p>
          <a:p>
            <a:r>
              <a:rPr lang="en-US" sz="2400" b="1"/>
              <a:t>Accessibility features</a:t>
            </a:r>
          </a:p>
          <a:p>
            <a:pPr marL="457200" indent="-457200">
              <a:buFont typeface="Wingdings" panose="05000000000000000000" pitchFamily="2" charset="2"/>
              <a:buChar char="§"/>
            </a:pPr>
            <a:r>
              <a:rPr lang="en-US" sz="2400"/>
              <a:t>Answer mask / color contrast</a:t>
            </a:r>
          </a:p>
          <a:p>
            <a:r>
              <a:rPr lang="en-US" sz="2400" b="1"/>
              <a:t>Accommodations</a:t>
            </a:r>
          </a:p>
          <a:p>
            <a:pPr marL="457200" indent="-457200">
              <a:buFont typeface="Wingdings" panose="05000000000000000000" pitchFamily="2" charset="2"/>
              <a:buChar char="§"/>
            </a:pPr>
            <a:r>
              <a:rPr lang="en-US" sz="2400"/>
              <a:t>Requires IEP/504 or EL plan</a:t>
            </a:r>
          </a:p>
          <a:p>
            <a:pPr marL="917575" lvl="1" indent="-457200">
              <a:buFont typeface="Wingdings" panose="05000000000000000000" pitchFamily="2" charset="2"/>
              <a:buChar char="§"/>
            </a:pPr>
            <a:r>
              <a:rPr lang="en-US" sz="2200"/>
              <a:t>Test Coordinators will need to confirm that the correct accommodations have been added to the students' records by viewing the student details in ADAM and update as needed.</a:t>
            </a:r>
            <a:endParaRPr lang="en-US" sz="2200">
              <a:cs typeface="Plus Jakarta Sans"/>
            </a:endParaRPr>
          </a:p>
          <a:p>
            <a:pPr marL="457200" indent="-457200">
              <a:buFont typeface="Wingdings" panose="05000000000000000000" pitchFamily="2" charset="2"/>
              <a:buChar char="§"/>
            </a:pPr>
            <a:endParaRPr lang="en-US" sz="2600"/>
          </a:p>
        </p:txBody>
      </p:sp>
      <p:sp>
        <p:nvSpPr>
          <p:cNvPr id="9" name="Title 2">
            <a:extLst>
              <a:ext uri="{FF2B5EF4-FFF2-40B4-BE49-F238E27FC236}">
                <a16:creationId xmlns:a16="http://schemas.microsoft.com/office/drawing/2014/main" id="{AD5EA33F-8FD0-2EBD-1F1D-5F660244131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 &amp; Accessibility Features</a:t>
            </a:r>
          </a:p>
        </p:txBody>
      </p:sp>
      <p:pic>
        <p:nvPicPr>
          <p:cNvPr id="14" name="Picture 13">
            <a:extLst>
              <a:ext uri="{FF2B5EF4-FFF2-40B4-BE49-F238E27FC236}">
                <a16:creationId xmlns:a16="http://schemas.microsoft.com/office/drawing/2014/main" id="{EB8A6E82-6CBC-CB15-DCC4-94AE350FE15A}"/>
              </a:ext>
            </a:extLst>
          </p:cNvPr>
          <p:cNvPicPr>
            <a:picLocks noChangeAspect="1"/>
          </p:cNvPicPr>
          <p:nvPr/>
        </p:nvPicPr>
        <p:blipFill>
          <a:blip r:embed="rId2"/>
          <a:stretch>
            <a:fillRect/>
          </a:stretch>
        </p:blipFill>
        <p:spPr>
          <a:xfrm>
            <a:off x="6733912" y="1330471"/>
            <a:ext cx="5458088" cy="3638725"/>
          </a:xfrm>
          <a:prstGeom prst="rect">
            <a:avLst/>
          </a:prstGeom>
        </p:spPr>
      </p:pic>
    </p:spTree>
    <p:extLst>
      <p:ext uri="{BB962C8B-B14F-4D97-AF65-F5344CB8AC3E}">
        <p14:creationId xmlns:p14="http://schemas.microsoft.com/office/powerpoint/2010/main" val="1073337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DC5F9-D44F-CC18-3041-53F046097FD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134E1B4-0192-5FB3-FD10-25FE684D5AA1}"/>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1A1486C-D67C-F145-D32C-55AA05333D6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23</a:t>
            </a:fld>
            <a:endParaRPr lang="en-US" noProof="0"/>
          </a:p>
        </p:txBody>
      </p:sp>
      <p:sp>
        <p:nvSpPr>
          <p:cNvPr id="6" name="Content Placeholder 3">
            <a:extLst>
              <a:ext uri="{FF2B5EF4-FFF2-40B4-BE49-F238E27FC236}">
                <a16:creationId xmlns:a16="http://schemas.microsoft.com/office/drawing/2014/main" id="{BFCA82D0-32FA-F63E-7D50-78F374BF720F}"/>
              </a:ext>
            </a:extLst>
          </p:cNvPr>
          <p:cNvSpPr txBox="1">
            <a:spLocks/>
          </p:cNvSpPr>
          <p:nvPr/>
        </p:nvSpPr>
        <p:spPr>
          <a:xfrm>
            <a:off x="550164" y="1462819"/>
            <a:ext cx="11091672" cy="4239891"/>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b="1"/>
              <a:t>CBT Accessibility feature examples (TestNav)</a:t>
            </a:r>
          </a:p>
          <a:p>
            <a:r>
              <a:rPr lang="en-US" sz="2200"/>
              <a:t>These are available or should be made available to all students. They do not need to be assigned in ADAM prior to testing:</a:t>
            </a:r>
          </a:p>
          <a:p>
            <a:pPr marL="457200" indent="-457200">
              <a:buFont typeface="Wingdings" panose="05000000000000000000" pitchFamily="2" charset="2"/>
              <a:buChar char="§"/>
            </a:pPr>
            <a:r>
              <a:rPr lang="en-US" sz="2000"/>
              <a:t>Line Reader</a:t>
            </a:r>
          </a:p>
          <a:p>
            <a:pPr marL="457200" indent="-457200">
              <a:buFont typeface="Wingdings" panose="05000000000000000000" pitchFamily="2" charset="2"/>
              <a:buChar char="§"/>
            </a:pPr>
            <a:r>
              <a:rPr lang="en-US" sz="2000"/>
              <a:t>Answer Eliminator</a:t>
            </a:r>
          </a:p>
          <a:p>
            <a:pPr marL="457200" indent="-457200">
              <a:buFont typeface="Wingdings" panose="05000000000000000000" pitchFamily="2" charset="2"/>
              <a:buChar char="§"/>
            </a:pPr>
            <a:r>
              <a:rPr lang="en-US" sz="2000"/>
              <a:t>Magnifier</a:t>
            </a:r>
          </a:p>
          <a:p>
            <a:pPr marL="457200" indent="-457200">
              <a:buFont typeface="Wingdings" panose="05000000000000000000" pitchFamily="2" charset="2"/>
              <a:buChar char="§"/>
            </a:pPr>
            <a:r>
              <a:rPr lang="en-US" sz="2000"/>
              <a:t>Highlighter</a:t>
            </a:r>
          </a:p>
          <a:p>
            <a:pPr marL="457200" indent="-457200">
              <a:buFont typeface="Wingdings" panose="05000000000000000000" pitchFamily="2" charset="2"/>
              <a:buChar char="§"/>
            </a:pPr>
            <a:r>
              <a:rPr lang="en-US" sz="2000"/>
              <a:t>Bookmark</a:t>
            </a:r>
          </a:p>
          <a:p>
            <a:pPr marL="457200" indent="-457200">
              <a:buFont typeface="Wingdings" panose="05000000000000000000" pitchFamily="2" charset="2"/>
              <a:buChar char="§"/>
            </a:pPr>
            <a:r>
              <a:rPr lang="en-US" sz="2000"/>
              <a:t>Pop-up glossary</a:t>
            </a:r>
          </a:p>
          <a:p>
            <a:pPr marL="457200" indent="-457200">
              <a:buFont typeface="Wingdings" panose="05000000000000000000" pitchFamily="2" charset="2"/>
              <a:buChar char="§"/>
            </a:pPr>
            <a:r>
              <a:rPr lang="en-US" sz="2000"/>
              <a:t>Notepad</a:t>
            </a:r>
          </a:p>
          <a:p>
            <a:pPr marL="457200" indent="-457200">
              <a:buFont typeface="Wingdings" panose="05000000000000000000" pitchFamily="2" charset="2"/>
              <a:buChar char="§"/>
            </a:pPr>
            <a:r>
              <a:rPr lang="en-US" sz="2000"/>
              <a:t>Blank Scratch Paper</a:t>
            </a:r>
          </a:p>
          <a:p>
            <a:pPr marL="918000" lvl="1" indent="-457200">
              <a:buFont typeface="Wingdings" panose="05000000000000000000" pitchFamily="2" charset="2"/>
              <a:buChar char="§"/>
            </a:pPr>
            <a:r>
              <a:rPr lang="en-US" sz="1800"/>
              <a:t>After testing Test Administrators are responsible for collecting ALL scratch paper after testing has completed to be securely destroyed.</a:t>
            </a:r>
          </a:p>
        </p:txBody>
      </p:sp>
      <p:sp>
        <p:nvSpPr>
          <p:cNvPr id="9" name="Title 2">
            <a:extLst>
              <a:ext uri="{FF2B5EF4-FFF2-40B4-BE49-F238E27FC236}">
                <a16:creationId xmlns:a16="http://schemas.microsoft.com/office/drawing/2014/main" id="{7AF1426F-0A37-6709-129E-50BF6D9BC5C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 &amp; Accessibility Features</a:t>
            </a:r>
          </a:p>
        </p:txBody>
      </p:sp>
    </p:spTree>
    <p:extLst>
      <p:ext uri="{BB962C8B-B14F-4D97-AF65-F5344CB8AC3E}">
        <p14:creationId xmlns:p14="http://schemas.microsoft.com/office/powerpoint/2010/main" val="4216155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ECE47-0367-4305-1B8D-8ED57F4CE48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F9D2A53-2D88-2E1F-6290-51AD411EE1C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F409307-6A84-FAE9-F086-D9C26B1D1C3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24</a:t>
            </a:fld>
            <a:endParaRPr lang="en-US" noProof="0"/>
          </a:p>
        </p:txBody>
      </p:sp>
      <p:sp>
        <p:nvSpPr>
          <p:cNvPr id="6" name="Content Placeholder 3">
            <a:extLst>
              <a:ext uri="{FF2B5EF4-FFF2-40B4-BE49-F238E27FC236}">
                <a16:creationId xmlns:a16="http://schemas.microsoft.com/office/drawing/2014/main" id="{655F6282-DAFA-4C90-E293-B81EC76BE39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b="1"/>
              <a:t>Administration considerations examples</a:t>
            </a:r>
          </a:p>
          <a:p>
            <a:r>
              <a:rPr lang="en-US" sz="2200"/>
              <a:t>These should be identified and noted for the Test Administrator in advance of testing:</a:t>
            </a:r>
          </a:p>
          <a:p>
            <a:pPr marL="457200" indent="-457200">
              <a:buFont typeface="Wingdings" panose="05000000000000000000" pitchFamily="2" charset="2"/>
              <a:buChar char="§"/>
            </a:pPr>
            <a:r>
              <a:rPr lang="en-US" sz="2000"/>
              <a:t>Adaptive and Specialized Equipment or Furniture​</a:t>
            </a:r>
          </a:p>
          <a:p>
            <a:pPr marL="457200" indent="-457200">
              <a:buFont typeface="Wingdings" panose="05000000000000000000" pitchFamily="2" charset="2"/>
              <a:buChar char="§"/>
            </a:pPr>
            <a:r>
              <a:rPr lang="en-US" sz="2000"/>
              <a:t>Frequent Breaks​</a:t>
            </a:r>
          </a:p>
          <a:p>
            <a:pPr marL="457200" indent="-457200">
              <a:buFont typeface="Wingdings" panose="05000000000000000000" pitchFamily="2" charset="2"/>
              <a:buChar char="§"/>
            </a:pPr>
            <a:r>
              <a:rPr lang="en-US" sz="2000"/>
              <a:t>Small Group Testing​</a:t>
            </a:r>
          </a:p>
          <a:p>
            <a:pPr marL="457200" indent="-457200">
              <a:buFont typeface="Wingdings" panose="05000000000000000000" pitchFamily="2" charset="2"/>
              <a:buChar char="§"/>
            </a:pPr>
            <a:r>
              <a:rPr lang="en-US" sz="2000"/>
              <a:t>Specified Area or Setting​</a:t>
            </a:r>
          </a:p>
          <a:p>
            <a:pPr marL="457200" indent="-457200">
              <a:buFont typeface="Wingdings" panose="05000000000000000000" pitchFamily="2" charset="2"/>
              <a:buChar char="§"/>
            </a:pPr>
            <a:r>
              <a:rPr lang="en-US" sz="2000"/>
              <a:t>Separate or Alternate Location​</a:t>
            </a:r>
          </a:p>
          <a:p>
            <a:pPr marL="457200" indent="-457200">
              <a:buFont typeface="Wingdings" panose="05000000000000000000" pitchFamily="2" charset="2"/>
              <a:buChar char="§"/>
            </a:pPr>
            <a:r>
              <a:rPr lang="en-US" sz="2000"/>
              <a:t>Time of Day​</a:t>
            </a:r>
          </a:p>
          <a:p>
            <a:endParaRPr lang="en-US"/>
          </a:p>
          <a:p>
            <a:r>
              <a:rPr lang="en-US" sz="2000"/>
              <a:t>NOTE: These do </a:t>
            </a:r>
            <a:r>
              <a:rPr lang="en-US" sz="2000" u="sng"/>
              <a:t>NOT</a:t>
            </a:r>
            <a:r>
              <a:rPr lang="en-US" sz="2000"/>
              <a:t> need to be captured on the student record in ADAM. </a:t>
            </a:r>
          </a:p>
        </p:txBody>
      </p:sp>
      <p:sp>
        <p:nvSpPr>
          <p:cNvPr id="9" name="Title 2">
            <a:extLst>
              <a:ext uri="{FF2B5EF4-FFF2-40B4-BE49-F238E27FC236}">
                <a16:creationId xmlns:a16="http://schemas.microsoft.com/office/drawing/2014/main" id="{F1CB49F1-4909-4537-9185-C1DEFBB66D4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 &amp; Accessibility Features</a:t>
            </a:r>
          </a:p>
        </p:txBody>
      </p:sp>
    </p:spTree>
    <p:extLst>
      <p:ext uri="{BB962C8B-B14F-4D97-AF65-F5344CB8AC3E}">
        <p14:creationId xmlns:p14="http://schemas.microsoft.com/office/powerpoint/2010/main" val="781220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7BB6B-E3F1-D0B0-C0CB-6C7EF64DA75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7EB0501-FE62-6FC1-0CDD-47420F1D7C5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211D88AC-9A6D-8AD0-5EA9-3FE2DC9CDC4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25</a:t>
            </a:fld>
            <a:endParaRPr lang="en-US" noProof="0"/>
          </a:p>
        </p:txBody>
      </p:sp>
      <p:sp>
        <p:nvSpPr>
          <p:cNvPr id="6" name="Content Placeholder 3">
            <a:extLst>
              <a:ext uri="{FF2B5EF4-FFF2-40B4-BE49-F238E27FC236}">
                <a16:creationId xmlns:a16="http://schemas.microsoft.com/office/drawing/2014/main" id="{72023847-B978-E77D-080D-4ABCFF8E6F2A}"/>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Accommodation form specific examples**</a:t>
            </a:r>
          </a:p>
          <a:p>
            <a:r>
              <a:rPr lang="en-US" sz="2400"/>
              <a:t>Computer-based:</a:t>
            </a:r>
            <a:endParaRPr lang="en-US" sz="2400">
              <a:cs typeface="Plus Jakarta Sans"/>
            </a:endParaRPr>
          </a:p>
          <a:p>
            <a:pPr marL="457200" indent="-457200">
              <a:buFont typeface="Wingdings" panose="05000000000000000000" pitchFamily="2" charset="2"/>
              <a:buChar char="§"/>
            </a:pPr>
            <a:r>
              <a:rPr lang="en-US" sz="2200"/>
              <a:t>Human Reader</a:t>
            </a:r>
            <a:endParaRPr lang="en-US" sz="2200">
              <a:cs typeface="Plus Jakarta Sans"/>
            </a:endParaRPr>
          </a:p>
          <a:p>
            <a:pPr marL="457200" indent="-457200">
              <a:buFont typeface="Wingdings" panose="05000000000000000000" pitchFamily="2" charset="2"/>
              <a:buChar char="§"/>
            </a:pPr>
            <a:r>
              <a:rPr lang="en-US" sz="2200"/>
              <a:t>Dynamic Text to Speech</a:t>
            </a:r>
            <a:endParaRPr lang="en-US" sz="2200">
              <a:cs typeface="Plus Jakarta Sans"/>
            </a:endParaRPr>
          </a:p>
          <a:p>
            <a:r>
              <a:rPr lang="en-US" sz="2400"/>
              <a:t>Paper-based:</a:t>
            </a:r>
          </a:p>
          <a:p>
            <a:pPr marL="342900" indent="-342900">
              <a:buFont typeface="Wingdings" panose="05000000000000000000" pitchFamily="2" charset="2"/>
              <a:buChar char="§"/>
            </a:pPr>
            <a:r>
              <a:rPr lang="en-US" sz="2200"/>
              <a:t>Braille​</a:t>
            </a:r>
            <a:endParaRPr lang="en-US" sz="2200">
              <a:cs typeface="Plus Jakarta Sans"/>
            </a:endParaRPr>
          </a:p>
          <a:p>
            <a:pPr marL="342900" indent="-342900">
              <a:buFont typeface="Wingdings" panose="05000000000000000000" pitchFamily="2" charset="2"/>
              <a:buChar char="§"/>
            </a:pPr>
            <a:r>
              <a:rPr lang="en-US" sz="2200"/>
              <a:t>Large Print</a:t>
            </a:r>
            <a:endParaRPr lang="en-US" sz="2200">
              <a:cs typeface="Plus Jakarta Sans"/>
            </a:endParaRPr>
          </a:p>
          <a:p>
            <a:pPr marL="342900" indent="-342900">
              <a:buFont typeface="Wingdings" panose="05000000000000000000" pitchFamily="2" charset="2"/>
              <a:buChar char="§"/>
            </a:pPr>
            <a:r>
              <a:rPr lang="en-US" sz="2200"/>
              <a:t>Paper</a:t>
            </a:r>
            <a:endParaRPr lang="en-US" sz="2200">
              <a:cs typeface="Plus Jakarta Sans"/>
            </a:endParaRPr>
          </a:p>
          <a:p>
            <a:endParaRPr lang="en-US" sz="1800"/>
          </a:p>
          <a:p>
            <a:r>
              <a:rPr lang="en-US" sz="1800"/>
              <a:t>*Students cannot have multiple form specific accommodations. </a:t>
            </a:r>
          </a:p>
          <a:p>
            <a:r>
              <a:rPr lang="en-US" sz="1800"/>
              <a:t>*Accommodations MUST be updated on the student record in ADAM and require an IEP/504 or EL plan.</a:t>
            </a:r>
          </a:p>
          <a:p>
            <a:endParaRPr lang="en-US" sz="2200"/>
          </a:p>
        </p:txBody>
      </p:sp>
      <p:sp>
        <p:nvSpPr>
          <p:cNvPr id="9" name="Title 2">
            <a:extLst>
              <a:ext uri="{FF2B5EF4-FFF2-40B4-BE49-F238E27FC236}">
                <a16:creationId xmlns:a16="http://schemas.microsoft.com/office/drawing/2014/main" id="{2DD6F503-6C03-C1CB-C790-5D2D66217AF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 &amp; Accessibility Features</a:t>
            </a:r>
          </a:p>
        </p:txBody>
      </p:sp>
    </p:spTree>
    <p:extLst>
      <p:ext uri="{BB962C8B-B14F-4D97-AF65-F5344CB8AC3E}">
        <p14:creationId xmlns:p14="http://schemas.microsoft.com/office/powerpoint/2010/main" val="3822628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79D1F-1824-F91F-4190-951C9B84035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4F41BF5-86B7-A96C-F34E-909361662B1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93CF662-3207-CEFC-E2EA-31F907A12DF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26</a:t>
            </a:fld>
            <a:endParaRPr lang="en-US" noProof="0"/>
          </a:p>
        </p:txBody>
      </p:sp>
      <p:sp>
        <p:nvSpPr>
          <p:cNvPr id="6" name="Content Placeholder 3">
            <a:extLst>
              <a:ext uri="{FF2B5EF4-FFF2-40B4-BE49-F238E27FC236}">
                <a16:creationId xmlns:a16="http://schemas.microsoft.com/office/drawing/2014/main" id="{04322132-73DE-F478-A7DC-D8B06A5C90FA}"/>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dirty="0"/>
              <a:t>Differences between Text-to-Speech &amp; Human Reader / Read Aloud</a:t>
            </a:r>
          </a:p>
          <a:p>
            <a:pPr marL="457200" indent="-457200">
              <a:buFont typeface="Wingdings" panose="05000000000000000000" pitchFamily="2" charset="2"/>
              <a:buChar char="§"/>
            </a:pPr>
            <a:r>
              <a:rPr lang="en-US" sz="2400" dirty="0"/>
              <a:t>Dynamic Text to Speech – Computer reads the content via the TTS functionality. Text with graphics is included for math as needed. This is not for blind or low-vision students.</a:t>
            </a:r>
            <a:endParaRPr lang="en-US" sz="2400" dirty="0">
              <a:cs typeface="Plus Jakarta Sans"/>
            </a:endParaRPr>
          </a:p>
          <a:p>
            <a:pPr marL="457200" indent="-457200">
              <a:buFont typeface="Wingdings" panose="05000000000000000000" pitchFamily="2" charset="2"/>
              <a:buChar char="§"/>
            </a:pPr>
            <a:r>
              <a:rPr lang="en-US" sz="2400" dirty="0"/>
              <a:t>Human Reader / Read Aloud – Assessment is read aloud by test administrator (student can test either CBT or PBT). Units/sections match Paper test.</a:t>
            </a:r>
            <a:endParaRPr lang="en-US" sz="2400" dirty="0">
              <a:cs typeface="Plus Jakarta Sans"/>
            </a:endParaRPr>
          </a:p>
          <a:p>
            <a:pPr marL="917575" lvl="1" indent="-457200">
              <a:buFont typeface="Wingdings" panose="05000000000000000000" pitchFamily="2" charset="2"/>
              <a:buChar char="§"/>
            </a:pPr>
            <a:r>
              <a:rPr lang="en-US" sz="2200" dirty="0"/>
              <a:t>Math and ELA require a 504 or IEP for the Human Reader/ Read Aloud accommodation, and the provided paper test book must be used as a script.</a:t>
            </a:r>
            <a:endParaRPr lang="en-US" sz="2200" dirty="0">
              <a:cs typeface="Plus Jakarta Sans"/>
            </a:endParaRPr>
          </a:p>
          <a:p>
            <a:pPr marL="460375" lvl="1" indent="0">
              <a:buNone/>
            </a:pPr>
            <a:endParaRPr lang="en-US" sz="2000" dirty="0">
              <a:cs typeface="Plus Jakarta Sans"/>
            </a:endParaRPr>
          </a:p>
        </p:txBody>
      </p:sp>
      <p:sp>
        <p:nvSpPr>
          <p:cNvPr id="9" name="Title 2">
            <a:extLst>
              <a:ext uri="{FF2B5EF4-FFF2-40B4-BE49-F238E27FC236}">
                <a16:creationId xmlns:a16="http://schemas.microsoft.com/office/drawing/2014/main" id="{DD124416-D8F0-1B97-AB40-7CE4065987E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a:t>
            </a:r>
          </a:p>
        </p:txBody>
      </p:sp>
    </p:spTree>
    <p:extLst>
      <p:ext uri="{BB962C8B-B14F-4D97-AF65-F5344CB8AC3E}">
        <p14:creationId xmlns:p14="http://schemas.microsoft.com/office/powerpoint/2010/main" val="3315314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F19EE-B902-638B-EA2C-D7E88ACDB9A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AD051A0-0106-62CB-098B-77134F81A08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D45ACE67-055C-1CAF-C1F5-DB326FFE937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27</a:t>
            </a:fld>
            <a:endParaRPr lang="en-US" noProof="0"/>
          </a:p>
        </p:txBody>
      </p:sp>
      <p:sp>
        <p:nvSpPr>
          <p:cNvPr id="6" name="Content Placeholder 3">
            <a:extLst>
              <a:ext uri="{FF2B5EF4-FFF2-40B4-BE49-F238E27FC236}">
                <a16:creationId xmlns:a16="http://schemas.microsoft.com/office/drawing/2014/main" id="{B8F741D0-1B6D-AA74-5AF2-07BD454D7970}"/>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ea typeface="+mn-lt"/>
                <a:cs typeface="+mn-lt"/>
              </a:rPr>
              <a:t>Extended Time</a:t>
            </a:r>
            <a:endParaRPr lang="en-US" dirty="0">
              <a:ea typeface="+mn-lt"/>
              <a:cs typeface="+mn-lt"/>
            </a:endParaRPr>
          </a:p>
          <a:p>
            <a:pPr marL="342900" indent="-342900">
              <a:buFont typeface="Arial" panose="020B0604020202020204" pitchFamily="34" charset="0"/>
              <a:buChar char="•"/>
            </a:pPr>
            <a:r>
              <a:rPr lang="en-US" sz="2400" dirty="0">
                <a:ea typeface="+mn-lt"/>
                <a:cs typeface="+mn-lt"/>
              </a:rPr>
              <a:t>Word-to-Word Dictionary (</a:t>
            </a:r>
            <a:r>
              <a:rPr lang="en-US" sz="2400" i="1" dirty="0">
                <a:ea typeface="+mn-lt"/>
                <a:cs typeface="+mn-lt"/>
              </a:rPr>
              <a:t>English/Native Language</a:t>
            </a:r>
            <a:r>
              <a:rPr lang="en-US" sz="2400" dirty="0">
                <a:ea typeface="+mn-lt"/>
                <a:cs typeface="+mn-lt"/>
              </a:rPr>
              <a:t>)</a:t>
            </a:r>
            <a:endParaRPr lang="en-US" dirty="0">
              <a:ea typeface="+mn-lt"/>
              <a:cs typeface="+mn-lt"/>
            </a:endParaRPr>
          </a:p>
          <a:p>
            <a:pPr marL="342900" indent="-342900">
              <a:buFont typeface="Arial" panose="020B0604020202020204" pitchFamily="34" charset="0"/>
              <a:buChar char="•"/>
            </a:pPr>
            <a:r>
              <a:rPr lang="en-US" sz="2400" dirty="0">
                <a:ea typeface="+mn-lt"/>
                <a:cs typeface="+mn-lt"/>
              </a:rPr>
              <a:t>Mathematics Response Speech to Text</a:t>
            </a:r>
            <a:endParaRPr lang="en-US" dirty="0">
              <a:ea typeface="+mn-lt"/>
              <a:cs typeface="+mn-lt"/>
            </a:endParaRPr>
          </a:p>
          <a:p>
            <a:pPr marL="342900" indent="-342900">
              <a:buFont typeface="Arial" panose="020B0604020202020204" pitchFamily="34" charset="0"/>
              <a:buChar char="•"/>
            </a:pPr>
            <a:r>
              <a:rPr lang="en-US" sz="2400" dirty="0">
                <a:ea typeface="+mn-lt"/>
                <a:cs typeface="+mn-lt"/>
              </a:rPr>
              <a:t>Mathematics Response Human Scribe</a:t>
            </a:r>
            <a:endParaRPr lang="en-US" dirty="0">
              <a:ea typeface="+mn-lt"/>
              <a:cs typeface="+mn-lt"/>
            </a:endParaRPr>
          </a:p>
          <a:p>
            <a:pPr marL="342900" indent="-342900">
              <a:buFont typeface="Arial" panose="020B0604020202020204" pitchFamily="34" charset="0"/>
              <a:buChar char="•"/>
            </a:pPr>
            <a:r>
              <a:rPr lang="en-US" sz="2400" dirty="0">
                <a:ea typeface="+mn-lt"/>
                <a:cs typeface="+mn-lt"/>
              </a:rPr>
              <a:t>General Administration Directions Read Aloud and Repeated in Student's Native Language (</a:t>
            </a:r>
            <a:r>
              <a:rPr lang="en-US" sz="2400" i="1" dirty="0">
                <a:ea typeface="+mn-lt"/>
                <a:cs typeface="+mn-lt"/>
              </a:rPr>
              <a:t>by test administrator</a:t>
            </a:r>
            <a:r>
              <a:rPr lang="en-US" sz="2400" dirty="0">
                <a:ea typeface="+mn-lt"/>
                <a:cs typeface="+mn-lt"/>
              </a:rPr>
              <a:t>)</a:t>
            </a:r>
            <a:endParaRPr lang="en-US" dirty="0">
              <a:ea typeface="+mn-lt"/>
              <a:cs typeface="+mn-lt"/>
            </a:endParaRPr>
          </a:p>
          <a:p>
            <a:pPr marL="342900" indent="-342900">
              <a:buFont typeface="Arial" panose="020B0604020202020204" pitchFamily="34" charset="0"/>
              <a:buChar char="•"/>
            </a:pPr>
            <a:r>
              <a:rPr lang="en-US" sz="2400" dirty="0">
                <a:ea typeface="+mn-lt"/>
                <a:cs typeface="+mn-lt"/>
              </a:rPr>
              <a:t>General Administration Directions Clarified as Needed in Student's Native Language (</a:t>
            </a:r>
            <a:r>
              <a:rPr lang="en-US" sz="2400" i="1" dirty="0">
                <a:ea typeface="+mn-lt"/>
                <a:cs typeface="+mn-lt"/>
              </a:rPr>
              <a:t>by test administrator</a:t>
            </a:r>
            <a:r>
              <a:rPr lang="en-US" sz="2400" dirty="0">
                <a:ea typeface="+mn-lt"/>
                <a:cs typeface="+mn-lt"/>
              </a:rPr>
              <a:t>)</a:t>
            </a:r>
            <a:endParaRPr lang="en-US" dirty="0">
              <a:cs typeface="Plus Jakarta Sans" panose="020B0604030504040204"/>
            </a:endParaRPr>
          </a:p>
          <a:p>
            <a:endParaRPr lang="en-US" sz="1800" dirty="0"/>
          </a:p>
          <a:p>
            <a:endParaRPr lang="en-US" sz="2200" dirty="0"/>
          </a:p>
        </p:txBody>
      </p:sp>
      <p:sp>
        <p:nvSpPr>
          <p:cNvPr id="9" name="Title 2">
            <a:extLst>
              <a:ext uri="{FF2B5EF4-FFF2-40B4-BE49-F238E27FC236}">
                <a16:creationId xmlns:a16="http://schemas.microsoft.com/office/drawing/2014/main" id="{31F2A734-0F5D-5712-BE28-2687A0EE930E}"/>
              </a:ext>
            </a:extLst>
          </p:cNvPr>
          <p:cNvSpPr>
            <a:spLocks noGrp="1"/>
          </p:cNvSpPr>
          <p:nvPr>
            <p:ph type="title"/>
          </p:nvPr>
        </p:nvSpPr>
        <p:spPr>
          <a:xfrm>
            <a:off x="550164" y="142874"/>
            <a:ext cx="11091672" cy="1319945"/>
          </a:xfrm>
        </p:spPr>
        <p:txBody>
          <a:bodyPr anchor="ctr"/>
          <a:lstStyle/>
          <a:p>
            <a:pPr marL="226695"/>
            <a:r>
              <a:rPr lang="en-US" sz="4000" b="1">
                <a:solidFill>
                  <a:srgbClr val="0D004D"/>
                </a:solidFill>
                <a:latin typeface="Plus Jakarta Sans"/>
                <a:cs typeface="Plus Jakarta Sans"/>
              </a:rPr>
              <a:t>Accommodations for English Learners (ELs)</a:t>
            </a:r>
            <a:endParaRPr lang="en-US">
              <a:latin typeface="Plus Jakarta Sans"/>
              <a:cs typeface="Plus Jakarta Sans"/>
            </a:endParaRPr>
          </a:p>
        </p:txBody>
      </p:sp>
    </p:spTree>
    <p:extLst>
      <p:ext uri="{BB962C8B-B14F-4D97-AF65-F5344CB8AC3E}">
        <p14:creationId xmlns:p14="http://schemas.microsoft.com/office/powerpoint/2010/main" val="3536235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5DCDB-935B-D1A4-D963-923A60AA26E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06F657AF-1258-A4B6-AC2E-5729389825F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B8921033-D137-EC96-5BAC-6F43E770C94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28</a:t>
            </a:fld>
            <a:endParaRPr lang="en-US" noProof="0"/>
          </a:p>
        </p:txBody>
      </p:sp>
      <p:sp>
        <p:nvSpPr>
          <p:cNvPr id="6" name="Content Placeholder 3">
            <a:extLst>
              <a:ext uri="{FF2B5EF4-FFF2-40B4-BE49-F238E27FC236}">
                <a16:creationId xmlns:a16="http://schemas.microsoft.com/office/drawing/2014/main" id="{67D05C5F-2ECF-4BBF-4B1D-19DC7C83488E}"/>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cs typeface="Plus Jakarta Sans"/>
              </a:rPr>
              <a:t>Appropriate use of Accessibility supports for ELA</a:t>
            </a:r>
          </a:p>
          <a:p>
            <a:pPr marL="342900" indent="-342900">
              <a:buFont typeface="Wingdings" panose="05000000000000000000" pitchFamily="2" charset="2"/>
              <a:buChar char="§"/>
            </a:pPr>
            <a:r>
              <a:rPr lang="en-US" sz="2400">
                <a:ea typeface="+mn-lt"/>
                <a:cs typeface="+mn-lt"/>
              </a:rPr>
              <a:t>When the instructional objective centers on comprehension, it is essential to provide suitable supports for students with reading disabilities. For instance, reading the material aloud or allowing the student to use a text-to-speech application can enable access to grade-level content. These supports are specifically tailored to facilitate understanding of the material rather than the mechanics of reading.</a:t>
            </a:r>
            <a:endParaRPr lang="en-US" sz="2400"/>
          </a:p>
          <a:p>
            <a:endParaRPr lang="en-US" sz="2000">
              <a:cs typeface="Plus Jakarta Sans"/>
            </a:endParaRPr>
          </a:p>
          <a:p>
            <a:pPr marL="917575" lvl="1" indent="-457200">
              <a:buFont typeface="Wingdings" panose="05000000000000000000" pitchFamily="2" charset="2"/>
              <a:buChar char="§"/>
            </a:pPr>
            <a:endParaRPr lang="en-US" sz="2000">
              <a:cs typeface="Plus Jakarta Sans"/>
            </a:endParaRPr>
          </a:p>
          <a:p>
            <a:pPr marL="917575" lvl="1" indent="-457200">
              <a:buFont typeface="Wingdings" panose="05000000000000000000" pitchFamily="2" charset="2"/>
              <a:buChar char="§"/>
            </a:pPr>
            <a:endParaRPr lang="en-US" sz="1800">
              <a:highlight>
                <a:srgbClr val="FFFF00"/>
              </a:highlight>
              <a:cs typeface="Plus Jakarta Sans"/>
            </a:endParaRPr>
          </a:p>
        </p:txBody>
      </p:sp>
      <p:sp>
        <p:nvSpPr>
          <p:cNvPr id="9" name="Title 2">
            <a:extLst>
              <a:ext uri="{FF2B5EF4-FFF2-40B4-BE49-F238E27FC236}">
                <a16:creationId xmlns:a16="http://schemas.microsoft.com/office/drawing/2014/main" id="{49752B79-3D25-2ADD-CCAA-EF2C7104190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a:t>
            </a:r>
          </a:p>
        </p:txBody>
      </p:sp>
    </p:spTree>
    <p:extLst>
      <p:ext uri="{BB962C8B-B14F-4D97-AF65-F5344CB8AC3E}">
        <p14:creationId xmlns:p14="http://schemas.microsoft.com/office/powerpoint/2010/main" val="1800617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0F16C-CBC5-E74B-3054-566E69708EE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257C8E0-0F4A-AC0E-AD78-862F1E33665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88DD5CC-1B89-4527-C30C-509BAC54EB9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29</a:t>
            </a:fld>
            <a:endParaRPr lang="en-US" noProof="0"/>
          </a:p>
        </p:txBody>
      </p:sp>
      <p:sp>
        <p:nvSpPr>
          <p:cNvPr id="6" name="Content Placeholder 3">
            <a:extLst>
              <a:ext uri="{FF2B5EF4-FFF2-40B4-BE49-F238E27FC236}">
                <a16:creationId xmlns:a16="http://schemas.microsoft.com/office/drawing/2014/main" id="{980F1F33-B808-03D3-E75D-D36B9F877E05}"/>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Limitations of supports based on learning targets</a:t>
            </a:r>
            <a:endParaRPr lang="en-US" sz="2400" b="1">
              <a:cs typeface="Plus Jakarta Sans"/>
            </a:endParaRPr>
          </a:p>
          <a:p>
            <a:pPr marL="342900" indent="-342900">
              <a:buFont typeface="Wingdings" panose="05000000000000000000" pitchFamily="2" charset="2"/>
              <a:buChar char="§"/>
            </a:pPr>
            <a:r>
              <a:rPr lang="en-US" sz="2200">
                <a:ea typeface="+mn-lt"/>
                <a:cs typeface="+mn-lt"/>
              </a:rPr>
              <a:t>It is important to recognize that certain supports, such as read-aloud or text-to-speech options, may not be appropriate when the learning target involves decoding text. In such cases, the goal is for the student to practice and develop decoding skills, so alternative supports should be considered.</a:t>
            </a:r>
            <a:endParaRPr lang="en-US" sz="2200"/>
          </a:p>
          <a:p>
            <a:r>
              <a:rPr lang="en-US" sz="2400" b="1"/>
              <a:t>Empowering students without lowering expectations</a:t>
            </a:r>
            <a:endParaRPr lang="en-US" sz="2400" b="1">
              <a:cs typeface="Plus Jakarta Sans"/>
            </a:endParaRPr>
          </a:p>
          <a:p>
            <a:pPr marL="342900" indent="-342900">
              <a:buFont typeface="Wingdings" panose="05000000000000000000" pitchFamily="2" charset="2"/>
              <a:buChar char="§"/>
            </a:pPr>
            <a:r>
              <a:rPr lang="en-US" sz="2200">
                <a:ea typeface="+mn-lt"/>
                <a:cs typeface="+mn-lt"/>
              </a:rPr>
              <a:t>Accessibility supports provided within the classroom do not lower the expectations for student learning. Instead, these supports empower students by offering multiple options to effectively access both instructional and assessment content. By doing so, students can engage with the curriculum in ways that accommodate their individual needs while maintaining high standards for achievement.</a:t>
            </a:r>
            <a:endParaRPr lang="en-US" sz="2200"/>
          </a:p>
          <a:p>
            <a:endParaRPr lang="en-US" sz="2000">
              <a:cs typeface="Plus Jakarta Sans"/>
            </a:endParaRPr>
          </a:p>
          <a:p>
            <a:pPr marL="917575" lvl="1" indent="-457200">
              <a:buFont typeface="Wingdings" panose="05000000000000000000" pitchFamily="2" charset="2"/>
              <a:buChar char="§"/>
            </a:pPr>
            <a:endParaRPr lang="en-US" sz="2000">
              <a:cs typeface="Plus Jakarta Sans"/>
            </a:endParaRPr>
          </a:p>
          <a:p>
            <a:pPr marL="917575" lvl="1" indent="-457200">
              <a:buFont typeface="Wingdings" panose="05000000000000000000" pitchFamily="2" charset="2"/>
              <a:buChar char="§"/>
            </a:pPr>
            <a:endParaRPr lang="en-US" sz="1800">
              <a:highlight>
                <a:srgbClr val="FFFF00"/>
              </a:highlight>
              <a:cs typeface="Plus Jakarta Sans"/>
            </a:endParaRPr>
          </a:p>
        </p:txBody>
      </p:sp>
      <p:sp>
        <p:nvSpPr>
          <p:cNvPr id="9" name="Title 2">
            <a:extLst>
              <a:ext uri="{FF2B5EF4-FFF2-40B4-BE49-F238E27FC236}">
                <a16:creationId xmlns:a16="http://schemas.microsoft.com/office/drawing/2014/main" id="{0734A274-0376-BB18-775D-B3B092BB797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a:t>
            </a:r>
          </a:p>
        </p:txBody>
      </p:sp>
    </p:spTree>
    <p:extLst>
      <p:ext uri="{BB962C8B-B14F-4D97-AF65-F5344CB8AC3E}">
        <p14:creationId xmlns:p14="http://schemas.microsoft.com/office/powerpoint/2010/main" val="3419210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C1DC0-258B-09A3-A56B-A71B7CE31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9F08B-CDCA-E25A-5357-8BC84C10CD7E}"/>
              </a:ext>
            </a:extLst>
          </p:cNvPr>
          <p:cNvSpPr>
            <a:spLocks noGrp="1"/>
          </p:cNvSpPr>
          <p:nvPr>
            <p:ph type="ctrTitle"/>
          </p:nvPr>
        </p:nvSpPr>
        <p:spPr/>
        <p:txBody>
          <a:bodyPr/>
          <a:lstStyle/>
          <a:p>
            <a:r>
              <a:rPr lang="en-US"/>
              <a:t>Before Testing</a:t>
            </a:r>
          </a:p>
        </p:txBody>
      </p:sp>
      <p:pic>
        <p:nvPicPr>
          <p:cNvPr id="4" name="Picture 3">
            <a:extLst>
              <a:ext uri="{FF2B5EF4-FFF2-40B4-BE49-F238E27FC236}">
                <a16:creationId xmlns:a16="http://schemas.microsoft.com/office/drawing/2014/main" id="{D16E9E86-E7EB-1057-1901-18F752BB8B59}"/>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1400746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5D47B-C795-73BA-E8B9-B91C735B46C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3AAF0B2-0DF0-B00E-7C08-E6397265146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7466B7E-D6E6-51A1-0C0C-23EC153562A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31</a:t>
            </a:fld>
            <a:endParaRPr lang="en-US" noProof="0"/>
          </a:p>
        </p:txBody>
      </p:sp>
      <p:sp>
        <p:nvSpPr>
          <p:cNvPr id="6" name="Content Placeholder 3">
            <a:extLst>
              <a:ext uri="{FF2B5EF4-FFF2-40B4-BE49-F238E27FC236}">
                <a16:creationId xmlns:a16="http://schemas.microsoft.com/office/drawing/2014/main" id="{FA99272D-2DF8-6F46-C8B2-A60CABF5953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LaunchPad is the single sign on (SSO) for all Pearson testing products used by the BIE. A welcome email from LaunchPad System will be sent to IT staff, School Administrators, &amp; Test Coordinators with a link to set a password. </a:t>
            </a:r>
          </a:p>
        </p:txBody>
      </p:sp>
      <p:sp>
        <p:nvSpPr>
          <p:cNvPr id="9" name="Title 2">
            <a:extLst>
              <a:ext uri="{FF2B5EF4-FFF2-40B4-BE49-F238E27FC236}">
                <a16:creationId xmlns:a16="http://schemas.microsoft.com/office/drawing/2014/main" id="{7D0D665C-5AB8-12D4-892D-E094C4C90E0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LaunchPad</a:t>
            </a:r>
          </a:p>
        </p:txBody>
      </p:sp>
      <p:pic>
        <p:nvPicPr>
          <p:cNvPr id="2" name="Picture 1" descr="A close up of a email&#10;&#10;Description automatically generated">
            <a:extLst>
              <a:ext uri="{FF2B5EF4-FFF2-40B4-BE49-F238E27FC236}">
                <a16:creationId xmlns:a16="http://schemas.microsoft.com/office/drawing/2014/main" id="{6ABDCC97-D05E-BA24-C59B-0F61EF84CF5F}"/>
              </a:ext>
            </a:extLst>
          </p:cNvPr>
          <p:cNvPicPr>
            <a:picLocks noChangeAspect="1"/>
          </p:cNvPicPr>
          <p:nvPr/>
        </p:nvPicPr>
        <p:blipFill>
          <a:blip r:embed="rId2"/>
          <a:stretch>
            <a:fillRect/>
          </a:stretch>
        </p:blipFill>
        <p:spPr>
          <a:xfrm>
            <a:off x="878654" y="3429000"/>
            <a:ext cx="5949156" cy="2546797"/>
          </a:xfrm>
          <a:prstGeom prst="rect">
            <a:avLst/>
          </a:prstGeom>
          <a:ln>
            <a:solidFill>
              <a:schemeClr val="bg2"/>
            </a:solidFill>
          </a:ln>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FA269C6C-4C7B-C53D-694F-7AF355D7F497}"/>
              </a:ext>
            </a:extLst>
          </p:cNvPr>
          <p:cNvSpPr/>
          <p:nvPr/>
        </p:nvSpPr>
        <p:spPr>
          <a:xfrm>
            <a:off x="2286000" y="4599367"/>
            <a:ext cx="1594021" cy="206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omputer&#10;&#10;Description automatically generated">
            <a:extLst>
              <a:ext uri="{FF2B5EF4-FFF2-40B4-BE49-F238E27FC236}">
                <a16:creationId xmlns:a16="http://schemas.microsoft.com/office/drawing/2014/main" id="{71DB7F69-35D7-0A3F-AA45-609DB834F806}"/>
              </a:ext>
            </a:extLst>
          </p:cNvPr>
          <p:cNvPicPr>
            <a:picLocks noChangeAspect="1"/>
          </p:cNvPicPr>
          <p:nvPr/>
        </p:nvPicPr>
        <p:blipFill>
          <a:blip r:embed="rId3"/>
          <a:stretch>
            <a:fillRect/>
          </a:stretch>
        </p:blipFill>
        <p:spPr>
          <a:xfrm>
            <a:off x="7339250" y="3213246"/>
            <a:ext cx="3791145" cy="2978303"/>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47117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A44A2-FD1A-A4BE-EF26-84A7C2014FA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2A1BFB1-F51B-CCF1-3EBA-FD68E9DBD24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A5C7234-6E2D-B78D-0940-650DC881E08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32</a:t>
            </a:fld>
            <a:endParaRPr lang="en-US" noProof="0"/>
          </a:p>
        </p:txBody>
      </p:sp>
      <p:sp>
        <p:nvSpPr>
          <p:cNvPr id="6" name="Content Placeholder 3">
            <a:extLst>
              <a:ext uri="{FF2B5EF4-FFF2-40B4-BE49-F238E27FC236}">
                <a16:creationId xmlns:a16="http://schemas.microsoft.com/office/drawing/2014/main" id="{4F05A5F3-368B-81E5-3F6F-745C4EF8C44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Once new users are added to LaunchPad, they will be sent a welcome email with a link to set their password.</a:t>
            </a:r>
          </a:p>
          <a:p>
            <a:pPr marL="457200" indent="-457200">
              <a:buFont typeface="Wingdings" panose="05000000000000000000" pitchFamily="2" charset="2"/>
              <a:buChar char="§"/>
            </a:pPr>
            <a:r>
              <a:rPr lang="en-US" sz="2600"/>
              <a:t>When a new user selects the link, they will be asked to update to a password of their choosing. Links expire after 5 days.</a:t>
            </a:r>
          </a:p>
          <a:p>
            <a:pPr marL="457200" indent="-457200">
              <a:buFont typeface="Wingdings" panose="05000000000000000000" pitchFamily="2" charset="2"/>
              <a:buChar char="§"/>
            </a:pPr>
            <a:r>
              <a:rPr lang="en-US" sz="2600"/>
              <a:t>After successfully logging into LaunchPad, users should be able to select ADAM from the available application tiles.</a:t>
            </a:r>
          </a:p>
        </p:txBody>
      </p:sp>
      <p:sp>
        <p:nvSpPr>
          <p:cNvPr id="9" name="Title 2">
            <a:extLst>
              <a:ext uri="{FF2B5EF4-FFF2-40B4-BE49-F238E27FC236}">
                <a16:creationId xmlns:a16="http://schemas.microsoft.com/office/drawing/2014/main" id="{C8E70ADE-3451-9404-F14E-557CF9D9E7F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New Users in LaunchPad</a:t>
            </a:r>
          </a:p>
        </p:txBody>
      </p:sp>
    </p:spTree>
    <p:extLst>
      <p:ext uri="{BB962C8B-B14F-4D97-AF65-F5344CB8AC3E}">
        <p14:creationId xmlns:p14="http://schemas.microsoft.com/office/powerpoint/2010/main" val="41033795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A4787-35BA-7A1E-3607-429547CB427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7615FC8-C76B-CA8E-5D30-02805CB4702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B680867-0609-3CC0-C363-A7100B76495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33</a:t>
            </a:fld>
            <a:endParaRPr lang="en-US" noProof="0"/>
          </a:p>
        </p:txBody>
      </p:sp>
      <p:sp>
        <p:nvSpPr>
          <p:cNvPr id="6" name="Content Placeholder 3">
            <a:extLst>
              <a:ext uri="{FF2B5EF4-FFF2-40B4-BE49-F238E27FC236}">
                <a16:creationId xmlns:a16="http://schemas.microsoft.com/office/drawing/2014/main" id="{3C8D05CA-BC3E-45C4-1476-CE917C019D4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Once a password has been set, to login to LaunchPad navigate to </a:t>
            </a:r>
            <a:r>
              <a:rPr lang="en-US" sz="2400">
                <a:solidFill>
                  <a:schemeClr val="accent2">
                    <a:lumMod val="75000"/>
                  </a:schemeClr>
                </a:solidFill>
                <a:hlinkClick r:id="rId2">
                  <a:extLst>
                    <a:ext uri="{A12FA001-AC4F-418D-AE19-62706E023703}">
                      <ahyp:hlinkClr xmlns:ahyp="http://schemas.microsoft.com/office/drawing/2018/hyperlinkcolor" val="tx"/>
                    </a:ext>
                  </a:extLst>
                </a:hlinkClick>
              </a:rPr>
              <a:t>https://launchpad.pearson.com/#</a:t>
            </a:r>
            <a:r>
              <a:rPr lang="en-US" sz="2400"/>
              <a:t>,</a:t>
            </a:r>
            <a:r>
              <a:rPr lang="en-US" sz="2400">
                <a:solidFill>
                  <a:schemeClr val="accent2">
                    <a:lumMod val="75000"/>
                  </a:schemeClr>
                </a:solidFill>
              </a:rPr>
              <a:t> </a:t>
            </a:r>
            <a:r>
              <a:rPr lang="en-US" sz="2400"/>
              <a:t>select Bureau of Indian Education from the Educational Agency or School District list, then select </a:t>
            </a:r>
            <a:r>
              <a:rPr lang="en-US" sz="2400" b="1"/>
              <a:t>Continue to Sign In</a:t>
            </a:r>
            <a:r>
              <a:rPr lang="en-US" sz="2400"/>
              <a:t>.</a:t>
            </a:r>
          </a:p>
        </p:txBody>
      </p:sp>
      <p:sp>
        <p:nvSpPr>
          <p:cNvPr id="9" name="Title 2">
            <a:extLst>
              <a:ext uri="{FF2B5EF4-FFF2-40B4-BE49-F238E27FC236}">
                <a16:creationId xmlns:a16="http://schemas.microsoft.com/office/drawing/2014/main" id="{ABCD5D5A-12CC-4215-D62D-45C4667F661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LaunchPad Login</a:t>
            </a:r>
          </a:p>
        </p:txBody>
      </p:sp>
      <p:pic>
        <p:nvPicPr>
          <p:cNvPr id="2" name="Picture 1" descr="A screenshot of a computer&#10;&#10;Description automatically generated">
            <a:extLst>
              <a:ext uri="{FF2B5EF4-FFF2-40B4-BE49-F238E27FC236}">
                <a16:creationId xmlns:a16="http://schemas.microsoft.com/office/drawing/2014/main" id="{7A0B4ECA-7E46-13DF-A2DC-689F1F071C89}"/>
              </a:ext>
            </a:extLst>
          </p:cNvPr>
          <p:cNvPicPr>
            <a:picLocks noChangeAspect="1"/>
          </p:cNvPicPr>
          <p:nvPr/>
        </p:nvPicPr>
        <p:blipFill>
          <a:blip r:embed="rId3"/>
          <a:stretch>
            <a:fillRect/>
          </a:stretch>
        </p:blipFill>
        <p:spPr>
          <a:xfrm>
            <a:off x="2060966" y="3327246"/>
            <a:ext cx="3791145" cy="2978303"/>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computer&#10;&#10;Description automatically generated">
            <a:extLst>
              <a:ext uri="{FF2B5EF4-FFF2-40B4-BE49-F238E27FC236}">
                <a16:creationId xmlns:a16="http://schemas.microsoft.com/office/drawing/2014/main" id="{21C06F62-C8B5-7217-4E01-E338953D12E9}"/>
              </a:ext>
            </a:extLst>
          </p:cNvPr>
          <p:cNvPicPr>
            <a:picLocks noChangeAspect="1"/>
          </p:cNvPicPr>
          <p:nvPr/>
        </p:nvPicPr>
        <p:blipFill>
          <a:blip r:embed="rId4"/>
          <a:stretch>
            <a:fillRect/>
          </a:stretch>
        </p:blipFill>
        <p:spPr>
          <a:xfrm>
            <a:off x="6440119" y="3327246"/>
            <a:ext cx="3634077" cy="2978303"/>
          </a:xfrm>
          <a:prstGeom prst="rect">
            <a:avLst/>
          </a:prstGeom>
          <a:ln>
            <a:solidFill>
              <a:schemeClr val="bg2"/>
            </a:solidFill>
          </a:ln>
          <a:effectLst>
            <a:outerShdw blurRad="50800" dist="38100" dir="2700000" algn="tl" rotWithShape="0">
              <a:prstClr val="black">
                <a:alpha val="40000"/>
              </a:prstClr>
            </a:outerShdw>
          </a:effectLst>
        </p:spPr>
      </p:pic>
      <p:sp>
        <p:nvSpPr>
          <p:cNvPr id="4" name="Google Shape;1109;p81">
            <a:extLst>
              <a:ext uri="{FF2B5EF4-FFF2-40B4-BE49-F238E27FC236}">
                <a16:creationId xmlns:a16="http://schemas.microsoft.com/office/drawing/2014/main" id="{5A453B88-748F-C075-645F-4142E1BA44A2}"/>
              </a:ext>
            </a:extLst>
          </p:cNvPr>
          <p:cNvSpPr/>
          <p:nvPr/>
        </p:nvSpPr>
        <p:spPr>
          <a:xfrm>
            <a:off x="5694188" y="4614825"/>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 name="Oval 4">
            <a:extLst>
              <a:ext uri="{FF2B5EF4-FFF2-40B4-BE49-F238E27FC236}">
                <a16:creationId xmlns:a16="http://schemas.microsoft.com/office/drawing/2014/main" id="{901BFB35-B880-5DBD-E68F-0F5CEDDB8446}"/>
              </a:ext>
            </a:extLst>
          </p:cNvPr>
          <p:cNvSpPr/>
          <p:nvPr/>
        </p:nvSpPr>
        <p:spPr>
          <a:xfrm>
            <a:off x="7004090" y="4884828"/>
            <a:ext cx="2506133" cy="40314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418470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1E183-B492-C18A-53CC-787BD3B9DA0E}"/>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F6A93E8-0543-13BE-4570-8A92023ED88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E85FEEF-2257-E9D7-9A43-24B4B3C924B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34</a:t>
            </a:fld>
            <a:endParaRPr lang="en-US" noProof="0"/>
          </a:p>
        </p:txBody>
      </p:sp>
      <p:sp>
        <p:nvSpPr>
          <p:cNvPr id="6" name="Content Placeholder 3">
            <a:extLst>
              <a:ext uri="{FF2B5EF4-FFF2-40B4-BE49-F238E27FC236}">
                <a16:creationId xmlns:a16="http://schemas.microsoft.com/office/drawing/2014/main" id="{DF271170-56C7-80CC-D1EF-31EE54E263C6}"/>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On the Bureau of Indian Education sign in screen, enter your username &amp; password and select </a:t>
            </a:r>
            <a:r>
              <a:rPr lang="en-US" sz="2400" b="1"/>
              <a:t>Sign In</a:t>
            </a:r>
            <a:r>
              <a:rPr lang="en-US" sz="2400"/>
              <a:t>.</a:t>
            </a:r>
          </a:p>
        </p:txBody>
      </p:sp>
      <p:sp>
        <p:nvSpPr>
          <p:cNvPr id="9" name="Title 2">
            <a:extLst>
              <a:ext uri="{FF2B5EF4-FFF2-40B4-BE49-F238E27FC236}">
                <a16:creationId xmlns:a16="http://schemas.microsoft.com/office/drawing/2014/main" id="{3B000B78-133B-D403-A062-B51A432D909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LaunchPad Login</a:t>
            </a:r>
          </a:p>
        </p:txBody>
      </p:sp>
      <p:pic>
        <p:nvPicPr>
          <p:cNvPr id="2" name="Picture 1">
            <a:extLst>
              <a:ext uri="{FF2B5EF4-FFF2-40B4-BE49-F238E27FC236}">
                <a16:creationId xmlns:a16="http://schemas.microsoft.com/office/drawing/2014/main" id="{2A94BF53-4287-3FF5-3B67-2FC0E03C85B8}"/>
              </a:ext>
            </a:extLst>
          </p:cNvPr>
          <p:cNvPicPr>
            <a:picLocks noChangeAspect="1"/>
          </p:cNvPicPr>
          <p:nvPr/>
        </p:nvPicPr>
        <p:blipFill>
          <a:blip r:embed="rId2"/>
          <a:srcRect/>
          <a:stretch/>
        </p:blipFill>
        <p:spPr>
          <a:xfrm>
            <a:off x="3625641" y="2595841"/>
            <a:ext cx="4940718" cy="3946864"/>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8606E42A-EB8F-2E2A-803D-D0770D99812F}"/>
              </a:ext>
            </a:extLst>
          </p:cNvPr>
          <p:cNvSpPr/>
          <p:nvPr/>
        </p:nvSpPr>
        <p:spPr>
          <a:xfrm>
            <a:off x="4119097" y="4911581"/>
            <a:ext cx="1524001" cy="29571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3841035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4D6DB-4A1B-45CD-D23C-B351E38C0D8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FF33F15-16C9-A30E-BB0D-9F381CD75FC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F250659-61FC-E22F-54F9-4F619D7D8D5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35</a:t>
            </a:fld>
            <a:endParaRPr lang="en-US" noProof="0"/>
          </a:p>
        </p:txBody>
      </p:sp>
      <p:sp>
        <p:nvSpPr>
          <p:cNvPr id="6" name="Content Placeholder 3">
            <a:extLst>
              <a:ext uri="{FF2B5EF4-FFF2-40B4-BE49-F238E27FC236}">
                <a16:creationId xmlns:a16="http://schemas.microsoft.com/office/drawing/2014/main" id="{3A3589C6-E7CB-C327-FAD7-CEC07177198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If you are having issues logging in, click the </a:t>
            </a:r>
            <a:r>
              <a:rPr lang="en-US" sz="2400" b="1"/>
              <a:t>First Time Sign in / Reset Password </a:t>
            </a:r>
            <a:r>
              <a:rPr lang="en-US" sz="2400"/>
              <a:t>then enter your username to send a reset email to the associated email account.</a:t>
            </a:r>
          </a:p>
        </p:txBody>
      </p:sp>
      <p:sp>
        <p:nvSpPr>
          <p:cNvPr id="9" name="Title 2">
            <a:extLst>
              <a:ext uri="{FF2B5EF4-FFF2-40B4-BE49-F238E27FC236}">
                <a16:creationId xmlns:a16="http://schemas.microsoft.com/office/drawing/2014/main" id="{D9FCDCCB-3F1A-DC76-A383-5BA2F34D058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Reset Password</a:t>
            </a:r>
          </a:p>
        </p:txBody>
      </p:sp>
      <p:pic>
        <p:nvPicPr>
          <p:cNvPr id="2" name="Picture 1">
            <a:extLst>
              <a:ext uri="{FF2B5EF4-FFF2-40B4-BE49-F238E27FC236}">
                <a16:creationId xmlns:a16="http://schemas.microsoft.com/office/drawing/2014/main" id="{46AA2CEB-22E8-0336-9BB2-196E52B80F33}"/>
              </a:ext>
            </a:extLst>
          </p:cNvPr>
          <p:cNvPicPr>
            <a:picLocks noChangeAspect="1"/>
          </p:cNvPicPr>
          <p:nvPr/>
        </p:nvPicPr>
        <p:blipFill>
          <a:blip r:embed="rId2"/>
          <a:srcRect/>
          <a:stretch/>
        </p:blipFill>
        <p:spPr>
          <a:xfrm>
            <a:off x="1794353" y="2770741"/>
            <a:ext cx="4470089" cy="3570905"/>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EC84CE12-6FDF-A5B9-55B1-C7D4921B8311}"/>
              </a:ext>
            </a:extLst>
          </p:cNvPr>
          <p:cNvSpPr/>
          <p:nvPr/>
        </p:nvSpPr>
        <p:spPr>
          <a:xfrm>
            <a:off x="1900989" y="4572003"/>
            <a:ext cx="1395663" cy="323038"/>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pic>
        <p:nvPicPr>
          <p:cNvPr id="4" name="Picture 3">
            <a:extLst>
              <a:ext uri="{FF2B5EF4-FFF2-40B4-BE49-F238E27FC236}">
                <a16:creationId xmlns:a16="http://schemas.microsoft.com/office/drawing/2014/main" id="{87E3A241-5A5C-00F2-2802-3982005B867A}"/>
              </a:ext>
            </a:extLst>
          </p:cNvPr>
          <p:cNvPicPr>
            <a:picLocks noChangeAspect="1"/>
          </p:cNvPicPr>
          <p:nvPr/>
        </p:nvPicPr>
        <p:blipFill>
          <a:blip r:embed="rId3"/>
          <a:srcRect/>
          <a:stretch/>
        </p:blipFill>
        <p:spPr>
          <a:xfrm>
            <a:off x="6835423" y="2915839"/>
            <a:ext cx="3185786" cy="3280707"/>
          </a:xfrm>
          <a:prstGeom prst="rect">
            <a:avLst/>
          </a:prstGeom>
          <a:ln>
            <a:solidFill>
              <a:schemeClr val="bg2"/>
            </a:solidFill>
          </a:ln>
          <a:effectLst>
            <a:outerShdw blurRad="50800" dist="38100" dir="2700000" algn="tl" rotWithShape="0">
              <a:prstClr val="black">
                <a:alpha val="40000"/>
              </a:prstClr>
            </a:outerShdw>
          </a:effectLst>
        </p:spPr>
      </p:pic>
      <p:sp>
        <p:nvSpPr>
          <p:cNvPr id="5" name="Google Shape;1109;p81">
            <a:extLst>
              <a:ext uri="{FF2B5EF4-FFF2-40B4-BE49-F238E27FC236}">
                <a16:creationId xmlns:a16="http://schemas.microsoft.com/office/drawing/2014/main" id="{D47EF9D9-7595-87CF-D948-C304264C4AA1}"/>
              </a:ext>
            </a:extLst>
          </p:cNvPr>
          <p:cNvSpPr/>
          <p:nvPr/>
        </p:nvSpPr>
        <p:spPr>
          <a:xfrm>
            <a:off x="6112568" y="4531949"/>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57120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36F3-FF57-D49D-BBED-BBD1A87225F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EFA445A-0D3F-0F55-F157-3840409B25A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477C623-3444-4DB7-6D73-A8D00D5C338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36</a:t>
            </a:fld>
            <a:endParaRPr lang="en-US" noProof="0"/>
          </a:p>
        </p:txBody>
      </p:sp>
      <p:sp>
        <p:nvSpPr>
          <p:cNvPr id="6" name="Content Placeholder 3">
            <a:extLst>
              <a:ext uri="{FF2B5EF4-FFF2-40B4-BE49-F238E27FC236}">
                <a16:creationId xmlns:a16="http://schemas.microsoft.com/office/drawing/2014/main" id="{77E1B57E-44EA-8618-EEAE-81F7CD390C5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Users can easily access the LaunchPad SSO link at </a:t>
            </a:r>
            <a:r>
              <a:rPr lang="en-US" sz="2400">
                <a:solidFill>
                  <a:schemeClr val="accent2">
                    <a:lumMod val="75000"/>
                  </a:schemeClr>
                </a:solidFill>
                <a:hlinkClick r:id="rId2">
                  <a:extLst>
                    <a:ext uri="{A12FA001-AC4F-418D-AE19-62706E023703}">
                      <ahyp:hlinkClr xmlns:ahyp="http://schemas.microsoft.com/office/drawing/2018/hyperlinkcolor" val="tx"/>
                    </a:ext>
                  </a:extLst>
                </a:hlinkClick>
              </a:rPr>
              <a:t>https://bie.mypearsonsupport.com</a:t>
            </a:r>
            <a:r>
              <a:rPr lang="en-US" sz="2400"/>
              <a:t>.</a:t>
            </a:r>
          </a:p>
        </p:txBody>
      </p:sp>
      <p:sp>
        <p:nvSpPr>
          <p:cNvPr id="9" name="Title 2">
            <a:extLst>
              <a:ext uri="{FF2B5EF4-FFF2-40B4-BE49-F238E27FC236}">
                <a16:creationId xmlns:a16="http://schemas.microsoft.com/office/drawing/2014/main" id="{BAA803B7-C5C5-0A68-9495-C56F779DB21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Accessing LaunchPad</a:t>
            </a:r>
          </a:p>
        </p:txBody>
      </p:sp>
      <p:pic>
        <p:nvPicPr>
          <p:cNvPr id="3" name="Picture 2" descr="A screenshot of a website&#10;&#10;AI-generated content may be incorrect.">
            <a:extLst>
              <a:ext uri="{FF2B5EF4-FFF2-40B4-BE49-F238E27FC236}">
                <a16:creationId xmlns:a16="http://schemas.microsoft.com/office/drawing/2014/main" id="{1FD3BC66-CBA1-1675-1E4A-9A28F1883295}"/>
              </a:ext>
            </a:extLst>
          </p:cNvPr>
          <p:cNvPicPr>
            <a:picLocks noChangeAspect="1"/>
          </p:cNvPicPr>
          <p:nvPr/>
        </p:nvPicPr>
        <p:blipFill>
          <a:blip r:embed="rId3"/>
          <a:stretch>
            <a:fillRect/>
          </a:stretch>
        </p:blipFill>
        <p:spPr>
          <a:xfrm>
            <a:off x="2400110" y="2565208"/>
            <a:ext cx="7391780" cy="3740342"/>
          </a:xfrm>
          <a:prstGeom prst="rect">
            <a:avLst/>
          </a:prstGeom>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C15CAE48-280A-800A-4C3C-5A77D231BB85}"/>
              </a:ext>
            </a:extLst>
          </p:cNvPr>
          <p:cNvSpPr/>
          <p:nvPr/>
        </p:nvSpPr>
        <p:spPr>
          <a:xfrm>
            <a:off x="2747745" y="5753912"/>
            <a:ext cx="1395663" cy="323038"/>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33709487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0B01E-ABD0-09EA-E822-E940B8BD95F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F17A2A12-F3E1-6E90-DD1D-60008BA3265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EEF8D73-5597-C945-EA68-BD385314AB9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37</a:t>
            </a:fld>
            <a:endParaRPr lang="en-US" noProof="0"/>
          </a:p>
        </p:txBody>
      </p:sp>
      <p:sp>
        <p:nvSpPr>
          <p:cNvPr id="6" name="Content Placeholder 3">
            <a:extLst>
              <a:ext uri="{FF2B5EF4-FFF2-40B4-BE49-F238E27FC236}">
                <a16:creationId xmlns:a16="http://schemas.microsoft.com/office/drawing/2014/main" id="{53B3B7A0-0F14-82D7-07B0-81666FBB9412}"/>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Once logged in to LaunchPad, select the ADAM tile from the available apps. Once selected you will automatically be logged into ADAM.</a:t>
            </a:r>
          </a:p>
        </p:txBody>
      </p:sp>
      <p:sp>
        <p:nvSpPr>
          <p:cNvPr id="9" name="Title 2">
            <a:extLst>
              <a:ext uri="{FF2B5EF4-FFF2-40B4-BE49-F238E27FC236}">
                <a16:creationId xmlns:a16="http://schemas.microsoft.com/office/drawing/2014/main" id="{A0C6BBD6-464D-5103-B66C-700028FF0F7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ADAM Login from LaunchPad</a:t>
            </a:r>
          </a:p>
        </p:txBody>
      </p:sp>
      <p:pic>
        <p:nvPicPr>
          <p:cNvPr id="2" name="Picture 1">
            <a:extLst>
              <a:ext uri="{FF2B5EF4-FFF2-40B4-BE49-F238E27FC236}">
                <a16:creationId xmlns:a16="http://schemas.microsoft.com/office/drawing/2014/main" id="{9AA763BB-C3AE-4644-F219-046774F897AC}"/>
              </a:ext>
            </a:extLst>
          </p:cNvPr>
          <p:cNvPicPr>
            <a:picLocks noChangeAspect="1"/>
          </p:cNvPicPr>
          <p:nvPr/>
        </p:nvPicPr>
        <p:blipFill>
          <a:blip r:embed="rId2"/>
          <a:srcRect/>
          <a:stretch/>
        </p:blipFill>
        <p:spPr>
          <a:xfrm>
            <a:off x="1985209" y="2826846"/>
            <a:ext cx="8221581" cy="3202761"/>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00DA1013-46CD-2AC8-0879-8F411BF6944E}"/>
              </a:ext>
            </a:extLst>
          </p:cNvPr>
          <p:cNvSpPr/>
          <p:nvPr/>
        </p:nvSpPr>
        <p:spPr>
          <a:xfrm>
            <a:off x="3263101" y="3360928"/>
            <a:ext cx="3465094" cy="91440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2447155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A607-3760-F96D-C861-617C6178170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AFE122F-3777-1405-BDE3-D592AEB2C69D}"/>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C215FF6-3098-89B7-3A37-66EF264FA2C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38</a:t>
            </a:fld>
            <a:endParaRPr lang="en-US" noProof="0"/>
          </a:p>
        </p:txBody>
      </p:sp>
      <p:sp>
        <p:nvSpPr>
          <p:cNvPr id="6" name="Content Placeholder 3">
            <a:extLst>
              <a:ext uri="{FF2B5EF4-FFF2-40B4-BE49-F238E27FC236}">
                <a16:creationId xmlns:a16="http://schemas.microsoft.com/office/drawing/2014/main" id="{51D72B1C-A42E-F22A-89D9-936CD63ABD6E}"/>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ADAM is the test management platform used to administer Summative assessments.</a:t>
            </a:r>
          </a:p>
          <a:p>
            <a:pPr marL="457200" indent="-457200">
              <a:buFont typeface="Wingdings" panose="05000000000000000000" pitchFamily="2" charset="2"/>
              <a:buChar char="§"/>
            </a:pPr>
            <a:r>
              <a:rPr lang="en-US" sz="2600"/>
              <a:t>ADAM allows users access to the Summative and Training administrations and is also used to create proctor groups and print student test cards, which students will use to log in into the assessment application TestNav.</a:t>
            </a:r>
          </a:p>
          <a:p>
            <a:pPr marL="457200" indent="-457200">
              <a:buFont typeface="Wingdings" panose="05000000000000000000" pitchFamily="2" charset="2"/>
              <a:buChar char="§"/>
            </a:pPr>
            <a:r>
              <a:rPr lang="en-US" sz="2600"/>
              <a:t>ADAM is also the platform for accessing student assessment results and reports. More information on results and reporting will be provided later in the training. </a:t>
            </a:r>
          </a:p>
        </p:txBody>
      </p:sp>
      <p:sp>
        <p:nvSpPr>
          <p:cNvPr id="9" name="Title 2">
            <a:extLst>
              <a:ext uri="{FF2B5EF4-FFF2-40B4-BE49-F238E27FC236}">
                <a16:creationId xmlns:a16="http://schemas.microsoft.com/office/drawing/2014/main" id="{7D2677A2-4566-91B2-9D80-84397436D15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ADAM</a:t>
            </a:r>
          </a:p>
        </p:txBody>
      </p:sp>
      <p:pic>
        <p:nvPicPr>
          <p:cNvPr id="2" name="Picture 2">
            <a:extLst>
              <a:ext uri="{FF2B5EF4-FFF2-40B4-BE49-F238E27FC236}">
                <a16:creationId xmlns:a16="http://schemas.microsoft.com/office/drawing/2014/main" id="{9048B67C-88F6-34A1-3A64-76BDE8757593}"/>
              </a:ext>
            </a:extLst>
          </p:cNvPr>
          <p:cNvPicPr>
            <a:picLocks noChangeAspect="1" noChangeArrowheads="1"/>
          </p:cNvPicPr>
          <p:nvPr/>
        </p:nvPicPr>
        <p:blipFill>
          <a:blip r:embed="rId2"/>
          <a:srcRect/>
          <a:stretch/>
        </p:blipFill>
        <p:spPr bwMode="auto">
          <a:xfrm>
            <a:off x="9838900" y="152045"/>
            <a:ext cx="2185580" cy="838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0351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92D98-2593-763F-E370-B85A5956021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4AA1EF7-4201-5E8F-D178-0A6BE7BE18F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2A0B66A-A9D5-6D89-FB07-91B2BE31616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39</a:t>
            </a:fld>
            <a:endParaRPr lang="en-US" noProof="0"/>
          </a:p>
        </p:txBody>
      </p:sp>
      <p:sp>
        <p:nvSpPr>
          <p:cNvPr id="6" name="Content Placeholder 3">
            <a:extLst>
              <a:ext uri="{FF2B5EF4-FFF2-40B4-BE49-F238E27FC236}">
                <a16:creationId xmlns:a16="http://schemas.microsoft.com/office/drawing/2014/main" id="{A1D4FE8F-05B3-40B0-1F54-2D7E17AA3EF8}"/>
              </a:ext>
            </a:extLst>
          </p:cNvPr>
          <p:cNvSpPr txBox="1">
            <a:spLocks/>
          </p:cNvSpPr>
          <p:nvPr/>
        </p:nvSpPr>
        <p:spPr>
          <a:xfrm>
            <a:off x="550163" y="1462819"/>
            <a:ext cx="6632689"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Home</a:t>
            </a:r>
            <a:r>
              <a:rPr lang="en-US" sz="2000"/>
              <a:t> – Main landing page where Bulletins, including announcements, will be posted.</a:t>
            </a:r>
          </a:p>
          <a:p>
            <a:r>
              <a:rPr lang="en-US" sz="2200"/>
              <a:t>System</a:t>
            </a:r>
            <a:r>
              <a:rPr lang="en-US" sz="2000"/>
              <a:t> – User Profile information can be accessed here. </a:t>
            </a:r>
          </a:p>
          <a:p>
            <a:r>
              <a:rPr lang="en-US" sz="2200"/>
              <a:t>Test Management </a:t>
            </a:r>
            <a:r>
              <a:rPr lang="en-US" sz="2000"/>
              <a:t>– Available test administrations &amp; practice tests can be accessed and administered here.</a:t>
            </a:r>
          </a:p>
          <a:p>
            <a:r>
              <a:rPr lang="en-US" sz="2200"/>
              <a:t>Rostering</a:t>
            </a:r>
            <a:r>
              <a:rPr lang="en-US" sz="2000"/>
              <a:t> – Academic sessions information and Users information can be accessed here.</a:t>
            </a:r>
          </a:p>
          <a:p>
            <a:r>
              <a:rPr lang="en-US" sz="2200"/>
              <a:t>Reporting</a:t>
            </a:r>
            <a:r>
              <a:rPr lang="en-US" sz="2000"/>
              <a:t> – Available reports can be viewed and downloaded here.</a:t>
            </a:r>
          </a:p>
          <a:p>
            <a:r>
              <a:rPr lang="en-US" sz="2200"/>
              <a:t>Orders</a:t>
            </a:r>
            <a:r>
              <a:rPr lang="en-US" sz="2000"/>
              <a:t> – Additional Orders can be placed and tracked here.</a:t>
            </a:r>
          </a:p>
        </p:txBody>
      </p:sp>
      <p:sp>
        <p:nvSpPr>
          <p:cNvPr id="9" name="Title 2">
            <a:extLst>
              <a:ext uri="{FF2B5EF4-FFF2-40B4-BE49-F238E27FC236}">
                <a16:creationId xmlns:a16="http://schemas.microsoft.com/office/drawing/2014/main" id="{8EA69EE1-453A-097E-4497-E63BA620377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ADAM Menu</a:t>
            </a:r>
          </a:p>
        </p:txBody>
      </p:sp>
      <p:pic>
        <p:nvPicPr>
          <p:cNvPr id="2" name="Picture 1">
            <a:extLst>
              <a:ext uri="{FF2B5EF4-FFF2-40B4-BE49-F238E27FC236}">
                <a16:creationId xmlns:a16="http://schemas.microsoft.com/office/drawing/2014/main" id="{02C5DF04-FABC-EB6D-FA78-0047F928C2E6}"/>
              </a:ext>
            </a:extLst>
          </p:cNvPr>
          <p:cNvPicPr>
            <a:picLocks noChangeAspect="1"/>
          </p:cNvPicPr>
          <p:nvPr/>
        </p:nvPicPr>
        <p:blipFill>
          <a:blip r:embed="rId2"/>
          <a:srcRect/>
          <a:stretch/>
        </p:blipFill>
        <p:spPr>
          <a:xfrm>
            <a:off x="8101789" y="1023241"/>
            <a:ext cx="2621109" cy="4811518"/>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84257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7E26B-FE3E-F17D-0ACE-47A7BED423C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4D07BFE-544E-2DE6-8DD0-4A2D5F99F28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CD286CC-EDBC-8D2F-E46B-D890CE41854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40</a:t>
            </a:fld>
            <a:endParaRPr lang="en-US" noProof="0"/>
          </a:p>
        </p:txBody>
      </p:sp>
      <p:sp>
        <p:nvSpPr>
          <p:cNvPr id="6" name="Content Placeholder 3">
            <a:extLst>
              <a:ext uri="{FF2B5EF4-FFF2-40B4-BE49-F238E27FC236}">
                <a16:creationId xmlns:a16="http://schemas.microsoft.com/office/drawing/2014/main" id="{A2F3B559-7998-1AAB-12EF-3816DC67721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400"/>
              <a:t>School Admin – principal and/or assistant principal</a:t>
            </a:r>
          </a:p>
          <a:p>
            <a:pPr marL="457200" indent="-457200">
              <a:buFont typeface="Wingdings" panose="05000000000000000000" pitchFamily="2" charset="2"/>
              <a:buChar char="§"/>
            </a:pPr>
            <a:r>
              <a:rPr lang="en-US" sz="2400"/>
              <a:t>Test Coordinator</a:t>
            </a:r>
          </a:p>
          <a:p>
            <a:pPr marL="457200" indent="-457200">
              <a:buFont typeface="Wingdings" panose="05000000000000000000" pitchFamily="2" charset="2"/>
              <a:buChar char="§"/>
            </a:pPr>
            <a:r>
              <a:rPr lang="en-US" sz="2400"/>
              <a:t>Information Technology</a:t>
            </a:r>
          </a:p>
          <a:p>
            <a:pPr marL="457200" indent="-457200">
              <a:buFont typeface="Wingdings" panose="05000000000000000000" pitchFamily="2" charset="2"/>
              <a:buChar char="§"/>
            </a:pPr>
            <a:r>
              <a:rPr lang="en-US" sz="2400"/>
              <a:t>*Teacher </a:t>
            </a:r>
          </a:p>
          <a:p>
            <a:pPr marL="457200" indent="-457200">
              <a:buFont typeface="Wingdings" panose="05000000000000000000" pitchFamily="2" charset="2"/>
              <a:buChar char="§"/>
            </a:pPr>
            <a:r>
              <a:rPr lang="en-US" sz="2400"/>
              <a:t>*Test Administrator</a:t>
            </a:r>
          </a:p>
          <a:p>
            <a:endParaRPr lang="en-US" sz="2400"/>
          </a:p>
          <a:p>
            <a:r>
              <a:rPr lang="en-US" sz="2000"/>
              <a:t>*Any User that administers tests to students in ADAM is considered a proctor. An active User role in ADAM is not required to proctor/administer a test, only a valid Test Code and Proctor Password provided by the school Test Coordinator. Staff proctoring a test in ADAM will use the credentials provided by their Test Coordinator to login at </a:t>
            </a:r>
            <a:r>
              <a:rPr lang="en-US" sz="2000">
                <a:solidFill>
                  <a:schemeClr val="accent2">
                    <a:lumMod val="75000"/>
                  </a:schemeClr>
                </a:solidFill>
                <a:hlinkClick r:id="rId2">
                  <a:extLst>
                    <a:ext uri="{A12FA001-AC4F-418D-AE19-62706E023703}">
                      <ahyp:hlinkClr xmlns:ahyp="http://schemas.microsoft.com/office/drawing/2018/hyperlinkcolor" val="tx"/>
                    </a:ext>
                  </a:extLst>
                </a:hlinkClick>
              </a:rPr>
              <a:t>https://ltr.adamexam.com/#/proctor</a:t>
            </a:r>
            <a:r>
              <a:rPr lang="en-US" sz="2000"/>
              <a:t>.</a:t>
            </a:r>
          </a:p>
          <a:p>
            <a:endParaRPr lang="en-US" sz="2400"/>
          </a:p>
        </p:txBody>
      </p:sp>
      <p:sp>
        <p:nvSpPr>
          <p:cNvPr id="9" name="Title 2">
            <a:extLst>
              <a:ext uri="{FF2B5EF4-FFF2-40B4-BE49-F238E27FC236}">
                <a16:creationId xmlns:a16="http://schemas.microsoft.com/office/drawing/2014/main" id="{3037F0A4-12B2-FC21-2549-7DED6BEB875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User Roles in ADAM</a:t>
            </a:r>
          </a:p>
        </p:txBody>
      </p:sp>
    </p:spTree>
    <p:extLst>
      <p:ext uri="{BB962C8B-B14F-4D97-AF65-F5344CB8AC3E}">
        <p14:creationId xmlns:p14="http://schemas.microsoft.com/office/powerpoint/2010/main" val="4291976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7BB78-9D85-F9EA-7BE2-763BDCE5982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B36F3DD-A278-FF65-7BB3-DD2893A1730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A90E61F-E224-C65F-5DD2-B6A5B77D89A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41</a:t>
            </a:fld>
            <a:endParaRPr lang="en-US" noProof="0"/>
          </a:p>
        </p:txBody>
      </p:sp>
      <p:sp>
        <p:nvSpPr>
          <p:cNvPr id="6" name="Content Placeholder 3">
            <a:extLst>
              <a:ext uri="{FF2B5EF4-FFF2-40B4-BE49-F238E27FC236}">
                <a16:creationId xmlns:a16="http://schemas.microsoft.com/office/drawing/2014/main" id="{6D5BE2F3-5211-F38E-FC04-5FB43175EE4A}"/>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Select Rostering in the menu, then select Users, and you will see a list of users and last login status in your organization. If a user’s last login status shows Never, that means they have not yet accessed the platform. If any former staff that no longer serve BIE schools still have active User accounts, deactivate their record from ADAM and NASIS. </a:t>
            </a:r>
          </a:p>
        </p:txBody>
      </p:sp>
      <p:sp>
        <p:nvSpPr>
          <p:cNvPr id="9" name="Title 2">
            <a:extLst>
              <a:ext uri="{FF2B5EF4-FFF2-40B4-BE49-F238E27FC236}">
                <a16:creationId xmlns:a16="http://schemas.microsoft.com/office/drawing/2014/main" id="{3FA73EB5-EC22-5970-2D07-90BAB80850E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Verifying Users in ADAM</a:t>
            </a:r>
          </a:p>
        </p:txBody>
      </p:sp>
      <p:pic>
        <p:nvPicPr>
          <p:cNvPr id="2" name="Content Placeholder 3">
            <a:extLst>
              <a:ext uri="{FF2B5EF4-FFF2-40B4-BE49-F238E27FC236}">
                <a16:creationId xmlns:a16="http://schemas.microsoft.com/office/drawing/2014/main" id="{AF5CA5C7-70A1-0EF8-A3D4-6032363B4FAC}"/>
              </a:ext>
            </a:extLst>
          </p:cNvPr>
          <p:cNvPicPr>
            <a:picLocks noChangeAspect="1"/>
          </p:cNvPicPr>
          <p:nvPr/>
        </p:nvPicPr>
        <p:blipFill>
          <a:blip r:embed="rId2"/>
          <a:srcRect/>
          <a:stretch/>
        </p:blipFill>
        <p:spPr>
          <a:xfrm>
            <a:off x="3237850" y="4049722"/>
            <a:ext cx="8190819" cy="1976650"/>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B276F246-F944-11E7-0E31-0D19237E6247}"/>
              </a:ext>
            </a:extLst>
          </p:cNvPr>
          <p:cNvPicPr>
            <a:picLocks noChangeAspect="1"/>
          </p:cNvPicPr>
          <p:nvPr/>
        </p:nvPicPr>
        <p:blipFill>
          <a:blip r:embed="rId3"/>
          <a:srcRect/>
          <a:stretch/>
        </p:blipFill>
        <p:spPr>
          <a:xfrm>
            <a:off x="1000849" y="3743138"/>
            <a:ext cx="1600978" cy="2589818"/>
          </a:xfrm>
          <a:prstGeom prst="rect">
            <a:avLst/>
          </a:prstGeom>
          <a:ln>
            <a:solidFill>
              <a:schemeClr val="bg2"/>
            </a:solidFill>
          </a:ln>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EB88242A-B8E3-7917-0A26-7FC7C659FB2B}"/>
              </a:ext>
            </a:extLst>
          </p:cNvPr>
          <p:cNvSpPr/>
          <p:nvPr/>
        </p:nvSpPr>
        <p:spPr>
          <a:xfrm>
            <a:off x="1088183" y="5745388"/>
            <a:ext cx="757989" cy="264938"/>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5" name="Google Shape;1109;p81">
            <a:extLst>
              <a:ext uri="{FF2B5EF4-FFF2-40B4-BE49-F238E27FC236}">
                <a16:creationId xmlns:a16="http://schemas.microsoft.com/office/drawing/2014/main" id="{CE4F4E8B-51D7-8BA4-082A-758EFABE51F5}"/>
              </a:ext>
            </a:extLst>
          </p:cNvPr>
          <p:cNvSpPr/>
          <p:nvPr/>
        </p:nvSpPr>
        <p:spPr>
          <a:xfrm>
            <a:off x="2352802" y="4836474"/>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155472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EA8BA-0C8B-C0AA-EA9E-01E20E0398B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908EE75-63AE-6DD3-8F37-F72AE253AF6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80EDE3E-A56A-ED1A-5453-2F837CBF132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42</a:t>
            </a:fld>
            <a:endParaRPr lang="en-US" noProof="0"/>
          </a:p>
        </p:txBody>
      </p:sp>
      <p:sp>
        <p:nvSpPr>
          <p:cNvPr id="6" name="Content Placeholder 3">
            <a:extLst>
              <a:ext uri="{FF2B5EF4-FFF2-40B4-BE49-F238E27FC236}">
                <a16:creationId xmlns:a16="http://schemas.microsoft.com/office/drawing/2014/main" id="{7787CFD2-EE8D-062E-B92C-6F3B0109C72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Roster data is loaded automatically into ADAM through LaunchPad. All Student User information will be pulled from NASIS through the application programming interface (API).</a:t>
            </a:r>
          </a:p>
          <a:p>
            <a:r>
              <a:rPr lang="en-US" sz="2400"/>
              <a:t>These API roster imports will include: </a:t>
            </a:r>
          </a:p>
          <a:p>
            <a:pPr marL="514350" indent="-514350">
              <a:buFont typeface="+mj-lt"/>
              <a:buAutoNum type="arabicPeriod"/>
            </a:pPr>
            <a:r>
              <a:rPr lang="en-US" sz="2400"/>
              <a:t>New students</a:t>
            </a:r>
          </a:p>
          <a:p>
            <a:pPr marL="514350" indent="-514350">
              <a:buFont typeface="+mj-lt"/>
              <a:buAutoNum type="arabicPeriod"/>
            </a:pPr>
            <a:r>
              <a:rPr lang="en-US" sz="2400"/>
              <a:t>Student transfers (school to school or district to district)</a:t>
            </a:r>
          </a:p>
          <a:p>
            <a:pPr marL="514350" indent="-514350">
              <a:buFont typeface="+mj-lt"/>
              <a:buAutoNum type="arabicPeriod"/>
            </a:pPr>
            <a:r>
              <a:rPr lang="en-US" sz="2400"/>
              <a:t>Data updates (DOB, name, demographic information, etc.)</a:t>
            </a:r>
          </a:p>
          <a:p>
            <a:endParaRPr lang="en-US" sz="2400"/>
          </a:p>
          <a:p>
            <a:r>
              <a:rPr lang="en-US" sz="2200"/>
              <a:t>NOTE:</a:t>
            </a:r>
            <a:r>
              <a:rPr lang="en-US" sz="2200" b="1"/>
              <a:t> </a:t>
            </a:r>
            <a:r>
              <a:rPr lang="en-US" sz="2200"/>
              <a:t>Accommodations will </a:t>
            </a:r>
            <a:r>
              <a:rPr lang="en-US" sz="2200" u="sng"/>
              <a:t>NOT</a:t>
            </a:r>
            <a:r>
              <a:rPr lang="en-US" sz="2200"/>
              <a:t> be updated via roster imports; it is the responsibility of the school Test Coordinator to update accommodations in ADAM.</a:t>
            </a:r>
          </a:p>
        </p:txBody>
      </p:sp>
      <p:sp>
        <p:nvSpPr>
          <p:cNvPr id="9" name="Title 2">
            <a:extLst>
              <a:ext uri="{FF2B5EF4-FFF2-40B4-BE49-F238E27FC236}">
                <a16:creationId xmlns:a16="http://schemas.microsoft.com/office/drawing/2014/main" id="{8F27C9C7-ABBE-3647-5355-CAF464985A8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Rostering in ADAM via API</a:t>
            </a:r>
          </a:p>
        </p:txBody>
      </p:sp>
    </p:spTree>
    <p:extLst>
      <p:ext uri="{BB962C8B-B14F-4D97-AF65-F5344CB8AC3E}">
        <p14:creationId xmlns:p14="http://schemas.microsoft.com/office/powerpoint/2010/main" val="15577985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13731-268A-5BAA-B671-B2E4997A4D1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B87C8D0D-AE0F-BD3B-3C11-7D44108EEC9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D1F980E-F78B-87D8-8BF0-4A5D174F47D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43</a:t>
            </a:fld>
            <a:endParaRPr lang="en-US" noProof="0"/>
          </a:p>
        </p:txBody>
      </p:sp>
      <p:sp>
        <p:nvSpPr>
          <p:cNvPr id="6" name="Content Placeholder 3">
            <a:extLst>
              <a:ext uri="{FF2B5EF4-FFF2-40B4-BE49-F238E27FC236}">
                <a16:creationId xmlns:a16="http://schemas.microsoft.com/office/drawing/2014/main" id="{875159F4-C19C-F23B-7312-1FF4A4CD94B5}"/>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6E88C7A8-98B9-F57F-73EE-78B0F82E693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Viewing Roster Data in ADAM</a:t>
            </a:r>
          </a:p>
        </p:txBody>
      </p:sp>
      <p:pic>
        <p:nvPicPr>
          <p:cNvPr id="2" name="Picture 1">
            <a:extLst>
              <a:ext uri="{FF2B5EF4-FFF2-40B4-BE49-F238E27FC236}">
                <a16:creationId xmlns:a16="http://schemas.microsoft.com/office/drawing/2014/main" id="{7F70456B-ABCD-34DA-AE14-A409C5A80A64}"/>
              </a:ext>
            </a:extLst>
          </p:cNvPr>
          <p:cNvPicPr>
            <a:picLocks noChangeAspect="1"/>
          </p:cNvPicPr>
          <p:nvPr/>
        </p:nvPicPr>
        <p:blipFill>
          <a:blip r:embed="rId2"/>
          <a:srcRect/>
          <a:stretch/>
        </p:blipFill>
        <p:spPr>
          <a:xfrm>
            <a:off x="317843" y="1949041"/>
            <a:ext cx="11556314" cy="4004447"/>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2E213EB8-D52B-0770-1C20-27D4A565A4E7}"/>
              </a:ext>
            </a:extLst>
          </p:cNvPr>
          <p:cNvSpPr/>
          <p:nvPr/>
        </p:nvSpPr>
        <p:spPr>
          <a:xfrm>
            <a:off x="378000" y="3878225"/>
            <a:ext cx="757989" cy="264938"/>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4" name="Oval 3">
            <a:extLst>
              <a:ext uri="{FF2B5EF4-FFF2-40B4-BE49-F238E27FC236}">
                <a16:creationId xmlns:a16="http://schemas.microsoft.com/office/drawing/2014/main" id="{845BA8C5-8E4D-0BD1-70D9-FC545B38E95A}"/>
              </a:ext>
            </a:extLst>
          </p:cNvPr>
          <p:cNvSpPr/>
          <p:nvPr/>
        </p:nvSpPr>
        <p:spPr>
          <a:xfrm>
            <a:off x="289764" y="3296654"/>
            <a:ext cx="949486" cy="362081"/>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118441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56CC7-F7A0-FEF1-C9B4-2A69B0EB5C0E}"/>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3F4E309-88E5-C45C-7602-EBCAA593822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9B512E8-D3BF-FAD5-6202-6BB2A4C0B84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44</a:t>
            </a:fld>
            <a:endParaRPr lang="en-US" noProof="0"/>
          </a:p>
        </p:txBody>
      </p:sp>
      <p:sp>
        <p:nvSpPr>
          <p:cNvPr id="6" name="Content Placeholder 3">
            <a:extLst>
              <a:ext uri="{FF2B5EF4-FFF2-40B4-BE49-F238E27FC236}">
                <a16:creationId xmlns:a16="http://schemas.microsoft.com/office/drawing/2014/main" id="{5FAB7A17-19A4-0D38-A8D5-3DB45B75B80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To view Student Demographics, on the Users screen select the </a:t>
            </a:r>
            <a:r>
              <a:rPr lang="en-US" sz="2600" b="1"/>
              <a:t>Edit</a:t>
            </a:r>
            <a:r>
              <a:rPr lang="en-US" sz="2600"/>
              <a:t> button under Actions from the list of all Students uploaded to ADAM for your organization. </a:t>
            </a:r>
          </a:p>
        </p:txBody>
      </p:sp>
      <p:sp>
        <p:nvSpPr>
          <p:cNvPr id="9" name="Title 2">
            <a:extLst>
              <a:ext uri="{FF2B5EF4-FFF2-40B4-BE49-F238E27FC236}">
                <a16:creationId xmlns:a16="http://schemas.microsoft.com/office/drawing/2014/main" id="{466821D9-10DB-7ADA-FB9D-0BA78E0914D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Students in ADAM</a:t>
            </a:r>
          </a:p>
        </p:txBody>
      </p:sp>
      <p:pic>
        <p:nvPicPr>
          <p:cNvPr id="2" name="Google Shape;735;p42">
            <a:extLst>
              <a:ext uri="{FF2B5EF4-FFF2-40B4-BE49-F238E27FC236}">
                <a16:creationId xmlns:a16="http://schemas.microsoft.com/office/drawing/2014/main" id="{79BF549C-19E8-E0A4-ECC6-ACF8DEC47B43}"/>
              </a:ext>
            </a:extLst>
          </p:cNvPr>
          <p:cNvPicPr preferRelativeResize="0"/>
          <p:nvPr/>
        </p:nvPicPr>
        <p:blipFill>
          <a:blip r:embed="rId2"/>
          <a:srcRect/>
          <a:stretch/>
        </p:blipFill>
        <p:spPr>
          <a:xfrm>
            <a:off x="1495240" y="3176337"/>
            <a:ext cx="9201519" cy="2821576"/>
          </a:xfrm>
          <a:prstGeom prst="rect">
            <a:avLst/>
          </a:prstGeom>
          <a:noFill/>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FBDAC0D2-AB98-8146-7658-B3C85B441AA4}"/>
              </a:ext>
            </a:extLst>
          </p:cNvPr>
          <p:cNvSpPr/>
          <p:nvPr/>
        </p:nvSpPr>
        <p:spPr>
          <a:xfrm>
            <a:off x="9613229" y="3862139"/>
            <a:ext cx="709894" cy="2135774"/>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1863421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FB6BF-528D-97A0-AD71-27565036129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3A9DC84-AB51-4BB5-2318-2E0BE7926DD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0D72687-05D6-C32F-D49D-3C13379D1B6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45</a:t>
            </a:fld>
            <a:endParaRPr lang="en-US" noProof="0"/>
          </a:p>
        </p:txBody>
      </p:sp>
      <p:sp>
        <p:nvSpPr>
          <p:cNvPr id="6" name="Content Placeholder 3">
            <a:extLst>
              <a:ext uri="{FF2B5EF4-FFF2-40B4-BE49-F238E27FC236}">
                <a16:creationId xmlns:a16="http://schemas.microsoft.com/office/drawing/2014/main" id="{00D69885-4B7B-8347-761E-6EC8E53FA26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Users with the Test Coordinator role will have access to Student roster information and can use the User Setup screen to view demographic data and confirm and update accommodations.</a:t>
            </a:r>
          </a:p>
        </p:txBody>
      </p:sp>
      <p:sp>
        <p:nvSpPr>
          <p:cNvPr id="9" name="Title 2">
            <a:extLst>
              <a:ext uri="{FF2B5EF4-FFF2-40B4-BE49-F238E27FC236}">
                <a16:creationId xmlns:a16="http://schemas.microsoft.com/office/drawing/2014/main" id="{FFA84784-43AD-4C34-7EB0-F289390F0CC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 User Setup Page</a:t>
            </a:r>
          </a:p>
        </p:txBody>
      </p:sp>
      <p:pic>
        <p:nvPicPr>
          <p:cNvPr id="2" name="Picture 5">
            <a:extLst>
              <a:ext uri="{FF2B5EF4-FFF2-40B4-BE49-F238E27FC236}">
                <a16:creationId xmlns:a16="http://schemas.microsoft.com/office/drawing/2014/main" id="{1654C33C-E9E3-C4AB-A0CA-0FFC38E61A9A}"/>
              </a:ext>
            </a:extLst>
          </p:cNvPr>
          <p:cNvPicPr>
            <a:picLocks noChangeAspect="1"/>
          </p:cNvPicPr>
          <p:nvPr/>
        </p:nvPicPr>
        <p:blipFill>
          <a:blip r:embed="rId2"/>
          <a:srcRect/>
          <a:stretch/>
        </p:blipFill>
        <p:spPr>
          <a:xfrm>
            <a:off x="413606" y="3799732"/>
            <a:ext cx="6071036" cy="2290232"/>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6">
            <a:extLst>
              <a:ext uri="{FF2B5EF4-FFF2-40B4-BE49-F238E27FC236}">
                <a16:creationId xmlns:a16="http://schemas.microsoft.com/office/drawing/2014/main" id="{52A9C985-2EE1-57F6-D395-22F437CD23D4}"/>
              </a:ext>
            </a:extLst>
          </p:cNvPr>
          <p:cNvPicPr>
            <a:picLocks noChangeAspect="1"/>
          </p:cNvPicPr>
          <p:nvPr/>
        </p:nvPicPr>
        <p:blipFill>
          <a:blip r:embed="rId3"/>
          <a:srcRect/>
          <a:stretch/>
        </p:blipFill>
        <p:spPr>
          <a:xfrm>
            <a:off x="6862629" y="2782765"/>
            <a:ext cx="4454487" cy="2033934"/>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7">
            <a:extLst>
              <a:ext uri="{FF2B5EF4-FFF2-40B4-BE49-F238E27FC236}">
                <a16:creationId xmlns:a16="http://schemas.microsoft.com/office/drawing/2014/main" id="{BF2F00BD-B91D-7406-50A0-5E8B1DB00439}"/>
              </a:ext>
            </a:extLst>
          </p:cNvPr>
          <p:cNvPicPr>
            <a:picLocks noChangeAspect="1"/>
          </p:cNvPicPr>
          <p:nvPr/>
        </p:nvPicPr>
        <p:blipFill>
          <a:blip r:embed="rId4"/>
          <a:srcRect/>
          <a:stretch/>
        </p:blipFill>
        <p:spPr>
          <a:xfrm>
            <a:off x="7819023" y="4501732"/>
            <a:ext cx="3959371" cy="1202545"/>
          </a:xfrm>
          <a:prstGeom prst="rect">
            <a:avLst/>
          </a:prstGeom>
          <a:ln>
            <a:solidFill>
              <a:schemeClr val="bg2"/>
            </a:solidFill>
          </a:ln>
          <a:effectLst>
            <a:outerShdw blurRad="50800" dist="38100" dir="2700000" algn="tl" rotWithShape="0">
              <a:prstClr val="black">
                <a:alpha val="40000"/>
              </a:prstClr>
            </a:outerShdw>
          </a:effectLst>
        </p:spPr>
      </p:pic>
      <p:sp>
        <p:nvSpPr>
          <p:cNvPr id="5" name="Google Shape;1109;p81">
            <a:extLst>
              <a:ext uri="{FF2B5EF4-FFF2-40B4-BE49-F238E27FC236}">
                <a16:creationId xmlns:a16="http://schemas.microsoft.com/office/drawing/2014/main" id="{3049EBFF-EEDF-324E-F382-81E49E9644CB}"/>
              </a:ext>
            </a:extLst>
          </p:cNvPr>
          <p:cNvSpPr/>
          <p:nvPr/>
        </p:nvSpPr>
        <p:spPr>
          <a:xfrm>
            <a:off x="6111844" y="4003092"/>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 name="Oval 9">
            <a:extLst>
              <a:ext uri="{FF2B5EF4-FFF2-40B4-BE49-F238E27FC236}">
                <a16:creationId xmlns:a16="http://schemas.microsoft.com/office/drawing/2014/main" id="{396355E3-A5CA-03CC-5ECB-0C85FB5A83A8}"/>
              </a:ext>
            </a:extLst>
          </p:cNvPr>
          <p:cNvSpPr/>
          <p:nvPr/>
        </p:nvSpPr>
        <p:spPr>
          <a:xfrm>
            <a:off x="7835548" y="4888522"/>
            <a:ext cx="757989" cy="160217"/>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2232582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96920-9763-4860-2A4F-8511816CEEA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285E98B-7DD8-DD60-0975-4C5D85A6D29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D969B0E-70A1-066B-CAA0-E4D7E806428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46</a:t>
            </a:fld>
            <a:endParaRPr lang="en-US" noProof="0"/>
          </a:p>
        </p:txBody>
      </p:sp>
      <p:sp>
        <p:nvSpPr>
          <p:cNvPr id="6" name="Content Placeholder 3">
            <a:extLst>
              <a:ext uri="{FF2B5EF4-FFF2-40B4-BE49-F238E27FC236}">
                <a16:creationId xmlns:a16="http://schemas.microsoft.com/office/drawing/2014/main" id="{67750D14-7B1E-1FCA-6905-9846BD9CD3C4}"/>
              </a:ext>
            </a:extLst>
          </p:cNvPr>
          <p:cNvSpPr txBox="1">
            <a:spLocks/>
          </p:cNvSpPr>
          <p:nvPr/>
        </p:nvSpPr>
        <p:spPr>
          <a:xfrm>
            <a:off x="550164" y="1725769"/>
            <a:ext cx="11091672" cy="444562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All students </a:t>
            </a:r>
            <a:r>
              <a:rPr lang="en-US" sz="2600" u="sng"/>
              <a:t>MUST</a:t>
            </a:r>
            <a:r>
              <a:rPr lang="en-US" sz="2600"/>
              <a:t> have accommodations updated in ADAM by </a:t>
            </a:r>
            <a:r>
              <a:rPr lang="en-US" sz="2600" i="1" u="sng"/>
              <a:t>February 4, 2026</a:t>
            </a:r>
            <a:r>
              <a:rPr lang="en-US" sz="2600"/>
              <a:t>. </a:t>
            </a:r>
          </a:p>
          <a:p>
            <a:pPr marL="457200" indent="-457200">
              <a:buFont typeface="Wingdings" panose="05000000000000000000" pitchFamily="2" charset="2"/>
              <a:buChar char="§"/>
            </a:pPr>
            <a:r>
              <a:rPr lang="en-US" sz="2400"/>
              <a:t>This is very important as this data drives the initial orders sent to your schools for Online and Paper tests, manuals, and accommodated materials.</a:t>
            </a:r>
          </a:p>
          <a:p>
            <a:r>
              <a:rPr lang="en-US" sz="2600"/>
              <a:t>Test Coordinators will need to:</a:t>
            </a:r>
          </a:p>
          <a:p>
            <a:pPr marL="514350" indent="-514350">
              <a:buFont typeface="+mj-lt"/>
              <a:buAutoNum type="arabicPeriod"/>
            </a:pPr>
            <a:r>
              <a:rPr lang="en-US" sz="2400"/>
              <a:t>Verify all Student data loaded is accurate.</a:t>
            </a:r>
          </a:p>
          <a:p>
            <a:pPr marL="514350" indent="-514350">
              <a:buFont typeface="+mj-lt"/>
              <a:buAutoNum type="arabicPeriod"/>
            </a:pPr>
            <a:r>
              <a:rPr lang="en-US" sz="2400"/>
              <a:t>Update or add student accommodations</a:t>
            </a:r>
            <a:r>
              <a:rPr lang="en-US" sz="2600"/>
              <a:t>.</a:t>
            </a:r>
          </a:p>
        </p:txBody>
      </p:sp>
      <p:sp>
        <p:nvSpPr>
          <p:cNvPr id="9" name="Title 2">
            <a:extLst>
              <a:ext uri="{FF2B5EF4-FFF2-40B4-BE49-F238E27FC236}">
                <a16:creationId xmlns:a16="http://schemas.microsoft.com/office/drawing/2014/main" id="{E41AB655-8A4A-A311-C084-97756D992D43}"/>
              </a:ext>
            </a:extLst>
          </p:cNvPr>
          <p:cNvSpPr>
            <a:spLocks noGrp="1"/>
          </p:cNvSpPr>
          <p:nvPr>
            <p:ph type="title"/>
          </p:nvPr>
        </p:nvSpPr>
        <p:spPr>
          <a:xfrm>
            <a:off x="550164" y="142874"/>
            <a:ext cx="11091672" cy="1319945"/>
          </a:xfrm>
        </p:spPr>
        <p:txBody>
          <a:bodyPr anchor="ctr"/>
          <a:lstStyle/>
          <a:p>
            <a:pPr marL="0"/>
            <a:r>
              <a:rPr lang="en-US" sz="4000" b="1">
                <a:solidFill>
                  <a:srgbClr val="0D004D"/>
                </a:solidFill>
                <a:latin typeface="Plus Jakarta Sans" pitchFamily="2" charset="0"/>
                <a:cs typeface="Plus Jakarta Sans" pitchFamily="2" charset="0"/>
              </a:rPr>
              <a:t>Verify &amp; Update Student Accommodations in ADAM</a:t>
            </a:r>
          </a:p>
        </p:txBody>
      </p:sp>
    </p:spTree>
    <p:extLst>
      <p:ext uri="{BB962C8B-B14F-4D97-AF65-F5344CB8AC3E}">
        <p14:creationId xmlns:p14="http://schemas.microsoft.com/office/powerpoint/2010/main" val="656409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4D038-EF7F-9E52-140B-2C91380210C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300E3C5-2FE3-74C3-8FBC-5FBE8FF57DA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C6A0689-927D-8CC3-3AAF-0EF793FCA85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47</a:t>
            </a:fld>
            <a:endParaRPr lang="en-US" noProof="0"/>
          </a:p>
        </p:txBody>
      </p:sp>
      <p:sp>
        <p:nvSpPr>
          <p:cNvPr id="6" name="Content Placeholder 3">
            <a:extLst>
              <a:ext uri="{FF2B5EF4-FFF2-40B4-BE49-F238E27FC236}">
                <a16:creationId xmlns:a16="http://schemas.microsoft.com/office/drawing/2014/main" id="{578617CE-E92A-5DB4-2756-7E66A94EDE83}"/>
              </a:ext>
            </a:extLst>
          </p:cNvPr>
          <p:cNvSpPr txBox="1">
            <a:spLocks/>
          </p:cNvSpPr>
          <p:nvPr/>
        </p:nvSpPr>
        <p:spPr>
          <a:xfrm>
            <a:off x="550164" y="1725769"/>
            <a:ext cx="11091672" cy="444562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F5208846-CE03-F4A8-20C6-435E392D387B}"/>
              </a:ext>
            </a:extLst>
          </p:cNvPr>
          <p:cNvSpPr>
            <a:spLocks noGrp="1"/>
          </p:cNvSpPr>
          <p:nvPr>
            <p:ph type="title"/>
          </p:nvPr>
        </p:nvSpPr>
        <p:spPr>
          <a:xfrm>
            <a:off x="550164" y="142874"/>
            <a:ext cx="11091672" cy="1319945"/>
          </a:xfrm>
        </p:spPr>
        <p:txBody>
          <a:bodyPr anchor="ctr"/>
          <a:lstStyle/>
          <a:p>
            <a:pPr marL="0"/>
            <a:r>
              <a:rPr lang="en-US" sz="4000" b="1">
                <a:solidFill>
                  <a:srgbClr val="0D004D"/>
                </a:solidFill>
                <a:latin typeface="Plus Jakarta Sans" pitchFamily="2" charset="0"/>
                <a:cs typeface="Plus Jakarta Sans" pitchFamily="2" charset="0"/>
              </a:rPr>
              <a:t>Export Users in ADAM</a:t>
            </a:r>
          </a:p>
        </p:txBody>
      </p:sp>
      <p:sp>
        <p:nvSpPr>
          <p:cNvPr id="5" name="TextBox 4">
            <a:extLst>
              <a:ext uri="{FF2B5EF4-FFF2-40B4-BE49-F238E27FC236}">
                <a16:creationId xmlns:a16="http://schemas.microsoft.com/office/drawing/2014/main" id="{454E9D32-B3B4-6F50-2DBA-BF1ECE1669C3}"/>
              </a:ext>
            </a:extLst>
          </p:cNvPr>
          <p:cNvSpPr txBox="1"/>
          <p:nvPr/>
        </p:nvSpPr>
        <p:spPr>
          <a:xfrm>
            <a:off x="550164" y="1640255"/>
            <a:ext cx="8829368" cy="2308324"/>
          </a:xfrm>
          <a:prstGeom prst="rect">
            <a:avLst/>
          </a:prstGeom>
          <a:noFill/>
        </p:spPr>
        <p:txBody>
          <a:bodyPr wrap="square">
            <a:spAutoFit/>
          </a:bodyPr>
          <a:lstStyle/>
          <a:p>
            <a:pPr algn="l" rtl="0" fontAlgn="base">
              <a:buFont typeface="+mj-lt"/>
              <a:buAutoNum type="arabicPeriod"/>
            </a:pPr>
            <a:r>
              <a:rPr lang="en-US" sz="2400" b="0" i="0" u="none" strike="noStrike">
                <a:solidFill>
                  <a:schemeClr val="tx2"/>
                </a:solidFill>
                <a:effectLst/>
                <a:latin typeface="Plus Jakarta Sans" pitchFamily="2" charset="0"/>
                <a:cs typeface="Plus Jakarta Sans" pitchFamily="2" charset="0"/>
              </a:rPr>
              <a:t>Select Rostering</a:t>
            </a:r>
            <a:r>
              <a:rPr lang="en-US" sz="2400" b="0" i="0">
                <a:solidFill>
                  <a:schemeClr val="tx2"/>
                </a:solidFill>
                <a:effectLst/>
                <a:latin typeface="Plus Jakarta Sans" pitchFamily="2" charset="0"/>
                <a:cs typeface="Plus Jakarta Sans" pitchFamily="2" charset="0"/>
              </a:rPr>
              <a:t>​</a:t>
            </a:r>
          </a:p>
          <a:p>
            <a:pPr algn="l" rtl="0" fontAlgn="base">
              <a:buFont typeface="+mj-lt"/>
              <a:buAutoNum type="arabicPeriod"/>
            </a:pPr>
            <a:r>
              <a:rPr lang="en-US" sz="2400" b="0" i="0" u="none" strike="noStrike">
                <a:solidFill>
                  <a:schemeClr val="tx2"/>
                </a:solidFill>
                <a:effectLst/>
                <a:latin typeface="Plus Jakarta Sans" pitchFamily="2" charset="0"/>
                <a:cs typeface="Plus Jakarta Sans" pitchFamily="2" charset="0"/>
              </a:rPr>
              <a:t>Select Users</a:t>
            </a:r>
            <a:r>
              <a:rPr lang="en-US" sz="2400" b="0" i="0">
                <a:solidFill>
                  <a:schemeClr val="tx2"/>
                </a:solidFill>
                <a:effectLst/>
                <a:latin typeface="Plus Jakarta Sans" pitchFamily="2" charset="0"/>
                <a:cs typeface="Plus Jakarta Sans" pitchFamily="2" charset="0"/>
              </a:rPr>
              <a:t>​</a:t>
            </a:r>
          </a:p>
          <a:p>
            <a:pPr algn="l" rtl="0" fontAlgn="base">
              <a:buFont typeface="+mj-lt"/>
              <a:buAutoNum type="arabicPeriod"/>
            </a:pPr>
            <a:r>
              <a:rPr lang="en-US" sz="2400" b="0" i="0" u="none" strike="noStrike">
                <a:solidFill>
                  <a:schemeClr val="tx2"/>
                </a:solidFill>
                <a:effectLst/>
                <a:latin typeface="Plus Jakarta Sans" pitchFamily="2" charset="0"/>
                <a:cs typeface="Plus Jakarta Sans" pitchFamily="2" charset="0"/>
              </a:rPr>
              <a:t>Select the specific student and/or non-student users for export</a:t>
            </a:r>
            <a:r>
              <a:rPr lang="en-US" sz="2400" b="0" i="0">
                <a:solidFill>
                  <a:schemeClr val="tx2"/>
                </a:solidFill>
                <a:effectLst/>
                <a:latin typeface="Plus Jakarta Sans" pitchFamily="2" charset="0"/>
                <a:cs typeface="Plus Jakarta Sans" pitchFamily="2" charset="0"/>
              </a:rPr>
              <a:t>​</a:t>
            </a:r>
          </a:p>
          <a:p>
            <a:pPr algn="l" rtl="0" fontAlgn="base">
              <a:buFont typeface="+mj-lt"/>
              <a:buAutoNum type="arabicPeriod"/>
            </a:pPr>
            <a:r>
              <a:rPr lang="en-US" sz="2400" b="0" i="0" u="none" strike="noStrike">
                <a:solidFill>
                  <a:schemeClr val="tx2"/>
                </a:solidFill>
                <a:effectLst/>
                <a:latin typeface="Plus Jakarta Sans" pitchFamily="2" charset="0"/>
                <a:cs typeface="Plus Jakarta Sans" pitchFamily="2" charset="0"/>
              </a:rPr>
              <a:t>Click the kabob menu in the upper right and select </a:t>
            </a:r>
            <a:r>
              <a:rPr lang="en-US" sz="2400" b="1" i="0" u="none" strike="noStrike">
                <a:solidFill>
                  <a:schemeClr val="tx2"/>
                </a:solidFill>
                <a:effectLst/>
                <a:latin typeface="Plus Jakarta Sans" pitchFamily="2" charset="0"/>
                <a:cs typeface="Plus Jakarta Sans" pitchFamily="2" charset="0"/>
              </a:rPr>
              <a:t>Export Selected Users</a:t>
            </a:r>
            <a:r>
              <a:rPr lang="en-US" sz="2400" b="0" i="0">
                <a:solidFill>
                  <a:schemeClr val="tx2"/>
                </a:solidFill>
                <a:effectLst/>
                <a:latin typeface="Plus Jakarta Sans" pitchFamily="2" charset="0"/>
                <a:cs typeface="Plus Jakarta Sans" pitchFamily="2" charset="0"/>
              </a:rPr>
              <a:t>​</a:t>
            </a:r>
          </a:p>
        </p:txBody>
      </p:sp>
      <p:pic>
        <p:nvPicPr>
          <p:cNvPr id="1026" name="Picture 2">
            <a:extLst>
              <a:ext uri="{FF2B5EF4-FFF2-40B4-BE49-F238E27FC236}">
                <a16:creationId xmlns:a16="http://schemas.microsoft.com/office/drawing/2014/main" id="{CFECAD91-99A8-C978-07B0-353D629419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792" y="4211529"/>
            <a:ext cx="110871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9CB32F1-7B35-0706-9133-472BEC7FDA34}"/>
              </a:ext>
            </a:extLst>
          </p:cNvPr>
          <p:cNvSpPr txBox="1"/>
          <p:nvPr/>
        </p:nvSpPr>
        <p:spPr>
          <a:xfrm>
            <a:off x="3048000" y="3050147"/>
            <a:ext cx="6096000" cy="369332"/>
          </a:xfrm>
          <a:prstGeom prst="rect">
            <a:avLst/>
          </a:prstGeom>
          <a:noFill/>
        </p:spPr>
        <p:txBody>
          <a:bodyPr wrap="square">
            <a:spAutoFit/>
          </a:bodyPr>
          <a:lstStyle/>
          <a:p>
            <a:r>
              <a:rPr lang="en-US"/>
              <a:t> </a:t>
            </a:r>
          </a:p>
        </p:txBody>
      </p:sp>
      <p:sp>
        <p:nvSpPr>
          <p:cNvPr id="12" name="Oval 11">
            <a:extLst>
              <a:ext uri="{FF2B5EF4-FFF2-40B4-BE49-F238E27FC236}">
                <a16:creationId xmlns:a16="http://schemas.microsoft.com/office/drawing/2014/main" id="{17384EAC-9DB0-1087-5B96-EB6B747AD251}"/>
              </a:ext>
            </a:extLst>
          </p:cNvPr>
          <p:cNvSpPr/>
          <p:nvPr/>
        </p:nvSpPr>
        <p:spPr>
          <a:xfrm>
            <a:off x="8810801" y="4696251"/>
            <a:ext cx="1955985" cy="423606"/>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solidFill>
                <a:schemeClr val="accent6">
                  <a:lumMod val="75000"/>
                </a:schemeClr>
              </a:solidFill>
              <a:latin typeface="Calibri Light" panose="020F0302020204030204" pitchFamily="34" charset="0"/>
            </a:endParaRPr>
          </a:p>
        </p:txBody>
      </p:sp>
    </p:spTree>
    <p:extLst>
      <p:ext uri="{BB962C8B-B14F-4D97-AF65-F5344CB8AC3E}">
        <p14:creationId xmlns:p14="http://schemas.microsoft.com/office/powerpoint/2010/main" val="2648451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78C65-0567-FBAE-0655-A37B1E5FB3D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0200AE3-2C18-B377-C817-2D6BCC46B2E1}"/>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6CB4400-27B2-B274-A300-0C74CF66115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48</a:t>
            </a:fld>
            <a:endParaRPr lang="en-US" noProof="0"/>
          </a:p>
        </p:txBody>
      </p:sp>
      <p:sp>
        <p:nvSpPr>
          <p:cNvPr id="6" name="Content Placeholder 3">
            <a:extLst>
              <a:ext uri="{FF2B5EF4-FFF2-40B4-BE49-F238E27FC236}">
                <a16:creationId xmlns:a16="http://schemas.microsoft.com/office/drawing/2014/main" id="{31FA244C-BED1-5820-5118-9872CC582920}"/>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7D6C16B1-65E4-3CCC-CE1D-8A78F961CE3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Accommodations in ADAM</a:t>
            </a:r>
          </a:p>
        </p:txBody>
      </p:sp>
      <p:graphicFrame>
        <p:nvGraphicFramePr>
          <p:cNvPr id="2" name="Content Placeholder 7" descr="A generic table with three data columns and five data rows">
            <a:extLst>
              <a:ext uri="{FF2B5EF4-FFF2-40B4-BE49-F238E27FC236}">
                <a16:creationId xmlns:a16="http://schemas.microsoft.com/office/drawing/2014/main" id="{2497C347-E7F6-3F65-C68A-BF6EEA33F45D}"/>
              </a:ext>
            </a:extLst>
          </p:cNvPr>
          <p:cNvGraphicFramePr>
            <a:graphicFrameLocks/>
          </p:cNvGraphicFramePr>
          <p:nvPr>
            <p:extLst>
              <p:ext uri="{D42A27DB-BD31-4B8C-83A1-F6EECF244321}">
                <p14:modId xmlns:p14="http://schemas.microsoft.com/office/powerpoint/2010/main" val="471212544"/>
              </p:ext>
            </p:extLst>
          </p:nvPr>
        </p:nvGraphicFramePr>
        <p:xfrm>
          <a:off x="509900" y="1307375"/>
          <a:ext cx="11120726" cy="4740392"/>
        </p:xfrm>
        <a:graphic>
          <a:graphicData uri="http://schemas.openxmlformats.org/drawingml/2006/table">
            <a:tbl>
              <a:tblPr firstRow="1" bandRow="1">
                <a:tableStyleId>{5C22544A-7EE6-4342-B048-85BDC9FD1C3A}</a:tableStyleId>
              </a:tblPr>
              <a:tblGrid>
                <a:gridCol w="5181858">
                  <a:extLst>
                    <a:ext uri="{9D8B030D-6E8A-4147-A177-3AD203B41FA5}">
                      <a16:colId xmlns:a16="http://schemas.microsoft.com/office/drawing/2014/main" val="554589900"/>
                    </a:ext>
                  </a:extLst>
                </a:gridCol>
                <a:gridCol w="3068053">
                  <a:extLst>
                    <a:ext uri="{9D8B030D-6E8A-4147-A177-3AD203B41FA5}">
                      <a16:colId xmlns:a16="http://schemas.microsoft.com/office/drawing/2014/main" val="258325412"/>
                    </a:ext>
                  </a:extLst>
                </a:gridCol>
                <a:gridCol w="2870815">
                  <a:extLst>
                    <a:ext uri="{9D8B030D-6E8A-4147-A177-3AD203B41FA5}">
                      <a16:colId xmlns:a16="http://schemas.microsoft.com/office/drawing/2014/main" val="4175167621"/>
                    </a:ext>
                  </a:extLst>
                </a:gridCol>
              </a:tblGrid>
              <a:tr h="341581">
                <a:tc>
                  <a:txBody>
                    <a:bodyPr/>
                    <a:lstStyle/>
                    <a:p>
                      <a:pPr algn="ctr"/>
                      <a:r>
                        <a:rPr lang="en-US" sz="1800" b="0">
                          <a:solidFill>
                            <a:srgbClr val="FFFFFF"/>
                          </a:solidFill>
                          <a:latin typeface="+mj-lt"/>
                        </a:rPr>
                        <a:t>Accommodation</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1800" b="0">
                          <a:solidFill>
                            <a:srgbClr val="FFFFFF"/>
                          </a:solidFill>
                          <a:latin typeface="+mj-lt"/>
                        </a:rPr>
                        <a:t>ELA/Math</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1800" b="0">
                          <a:solidFill>
                            <a:srgbClr val="FFFFFF"/>
                          </a:solidFill>
                          <a:latin typeface="+mj-lt"/>
                        </a:rPr>
                        <a:t>Online/Paper</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546829">
                <a:tc>
                  <a:txBody>
                    <a:bodyPr/>
                    <a:lstStyle/>
                    <a:p>
                      <a:pPr algn="l">
                        <a:defRPr sz="1800"/>
                      </a:pPr>
                      <a:r>
                        <a:rPr lang="en-GB" sz="1600" b="0" noProof="1">
                          <a:solidFill>
                            <a:schemeClr val="tx2"/>
                          </a:solidFill>
                          <a:latin typeface="Plus Jakarta Sans Medium" pitchFamily="2" charset="0"/>
                          <a:ea typeface="Plus Jakarta Sans Medium"/>
                          <a:cs typeface="Plus Jakarta Sans Medium" pitchFamily="2" charset="0"/>
                          <a:sym typeface="Plus Jakarta Sans"/>
                        </a:rPr>
                        <a:t>Read Aloud / Human Reader</a:t>
                      </a:r>
                    </a:p>
                  </a:txBody>
                  <a:tcPr marL="90000"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Online/Paper</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546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Human Signer</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Online/Paper</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1873223"/>
                  </a:ext>
                </a:extLst>
              </a:tr>
              <a:tr h="546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Dynamic Text to Speech</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Online</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8530413"/>
                  </a:ext>
                </a:extLst>
              </a:tr>
              <a:tr h="546829">
                <a:tc>
                  <a:txBody>
                    <a:bodyPr/>
                    <a:lstStyle/>
                    <a:p>
                      <a:pPr algn="l">
                        <a:defRPr sz="1800"/>
                      </a:pPr>
                      <a:r>
                        <a:rPr lang="en-GB" sz="1600" b="0" noProof="1">
                          <a:solidFill>
                            <a:schemeClr val="tx2"/>
                          </a:solidFill>
                          <a:latin typeface="Plus Jakarta Sans Medium" pitchFamily="2" charset="0"/>
                          <a:ea typeface="Plus Jakarta Sans Medium"/>
                          <a:cs typeface="Plus Jakarta Sans Medium" pitchFamily="2" charset="0"/>
                          <a:sym typeface="Plus Jakarta Sans"/>
                        </a:rPr>
                        <a:t>Answer Masking</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Online</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7848826"/>
                  </a:ext>
                </a:extLst>
              </a:tr>
              <a:tr h="546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Color Contrast</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Online</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3407234"/>
                  </a:ext>
                </a:extLst>
              </a:tr>
              <a:tr h="546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Braille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Paper</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8960520"/>
                  </a:ext>
                </a:extLst>
              </a:tr>
              <a:tr h="546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Large Print</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Paper</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5211000"/>
                  </a:ext>
                </a:extLst>
              </a:tr>
              <a:tr h="546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Paper</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Both</a:t>
                      </a:r>
                    </a:p>
                  </a:txBody>
                  <a:tcPr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Paper</a:t>
                      </a:r>
                    </a:p>
                  </a:txBody>
                  <a:tcPr anchor="ctr">
                    <a:lnL w="12700" cmpd="sng">
                      <a:noFill/>
                    </a:lnL>
                    <a:lnR w="12700" cmpd="sng">
                      <a:noFill/>
                    </a:lnR>
                    <a:lnT w="6350" cap="flat" cmpd="sng" algn="ctr">
                      <a:solidFill>
                        <a:srgbClr val="512EAB"/>
                      </a:solid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287932"/>
                  </a:ext>
                </a:extLst>
              </a:tr>
            </a:tbl>
          </a:graphicData>
        </a:graphic>
      </p:graphicFrame>
      <p:sp>
        <p:nvSpPr>
          <p:cNvPr id="4" name="Content Placeholder 3">
            <a:extLst>
              <a:ext uri="{FF2B5EF4-FFF2-40B4-BE49-F238E27FC236}">
                <a16:creationId xmlns:a16="http://schemas.microsoft.com/office/drawing/2014/main" id="{1057AAF6-A5CF-82CE-67B6-EA8FA8782D83}"/>
              </a:ext>
            </a:extLst>
          </p:cNvPr>
          <p:cNvSpPr txBox="1">
            <a:spLocks/>
          </p:cNvSpPr>
          <p:nvPr/>
        </p:nvSpPr>
        <p:spPr>
          <a:xfrm>
            <a:off x="538954" y="6171389"/>
            <a:ext cx="11091672" cy="418289"/>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algn="ctr"/>
            <a:r>
              <a:rPr lang="en-US"/>
              <a:t>Student must have a 504 or IEP for assigned accommodations</a:t>
            </a:r>
          </a:p>
        </p:txBody>
      </p:sp>
    </p:spTree>
    <p:extLst>
      <p:ext uri="{BB962C8B-B14F-4D97-AF65-F5344CB8AC3E}">
        <p14:creationId xmlns:p14="http://schemas.microsoft.com/office/powerpoint/2010/main" val="3462079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41114-8123-8F13-C42F-830129D6EC1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2CC65A2-A861-D0CB-35B4-583E99B0EC38}"/>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2BC0256-9410-676D-6338-8B512632A2B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49</a:t>
            </a:fld>
            <a:endParaRPr lang="en-US" noProof="0"/>
          </a:p>
        </p:txBody>
      </p:sp>
      <p:sp>
        <p:nvSpPr>
          <p:cNvPr id="6" name="Content Placeholder 3">
            <a:extLst>
              <a:ext uri="{FF2B5EF4-FFF2-40B4-BE49-F238E27FC236}">
                <a16:creationId xmlns:a16="http://schemas.microsoft.com/office/drawing/2014/main" id="{24B748B6-FF40-FAF0-BF29-27580AB94FB0}"/>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9E3AEF90-25F9-F122-224A-01F3E9257A2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Accommodated Forms Hierarchy</a:t>
            </a:r>
          </a:p>
        </p:txBody>
      </p:sp>
      <p:graphicFrame>
        <p:nvGraphicFramePr>
          <p:cNvPr id="2" name="Content Placeholder 7" descr="A generic table with three data columns and five data rows">
            <a:extLst>
              <a:ext uri="{FF2B5EF4-FFF2-40B4-BE49-F238E27FC236}">
                <a16:creationId xmlns:a16="http://schemas.microsoft.com/office/drawing/2014/main" id="{BD548079-B80F-4734-A10C-ED87BFF951D6}"/>
              </a:ext>
            </a:extLst>
          </p:cNvPr>
          <p:cNvGraphicFramePr>
            <a:graphicFrameLocks/>
          </p:cNvGraphicFramePr>
          <p:nvPr>
            <p:extLst>
              <p:ext uri="{D42A27DB-BD31-4B8C-83A1-F6EECF244321}">
                <p14:modId xmlns:p14="http://schemas.microsoft.com/office/powerpoint/2010/main" val="1040803540"/>
              </p:ext>
            </p:extLst>
          </p:nvPr>
        </p:nvGraphicFramePr>
        <p:xfrm>
          <a:off x="550164" y="3020226"/>
          <a:ext cx="11080462" cy="2691665"/>
        </p:xfrm>
        <a:graphic>
          <a:graphicData uri="http://schemas.openxmlformats.org/drawingml/2006/table">
            <a:tbl>
              <a:tblPr firstRow="1" bandRow="1">
                <a:tableStyleId>{5C22544A-7EE6-4342-B048-85BDC9FD1C3A}</a:tableStyleId>
              </a:tblPr>
              <a:tblGrid>
                <a:gridCol w="5538637">
                  <a:extLst>
                    <a:ext uri="{9D8B030D-6E8A-4147-A177-3AD203B41FA5}">
                      <a16:colId xmlns:a16="http://schemas.microsoft.com/office/drawing/2014/main" val="554589900"/>
                    </a:ext>
                  </a:extLst>
                </a:gridCol>
                <a:gridCol w="5541825">
                  <a:extLst>
                    <a:ext uri="{9D8B030D-6E8A-4147-A177-3AD203B41FA5}">
                      <a16:colId xmlns:a16="http://schemas.microsoft.com/office/drawing/2014/main" val="258325412"/>
                    </a:ext>
                  </a:extLst>
                </a:gridCol>
              </a:tblGrid>
              <a:tr h="441949">
                <a:tc>
                  <a:txBody>
                    <a:bodyPr/>
                    <a:lstStyle/>
                    <a:p>
                      <a:pPr algn="ctr"/>
                      <a:r>
                        <a:rPr lang="en-US" sz="2400" b="0">
                          <a:solidFill>
                            <a:srgbClr val="FFFFFF"/>
                          </a:solidFill>
                          <a:latin typeface="+mj-lt"/>
                        </a:rPr>
                        <a:t>Online Form Assignment Order</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400" b="0">
                          <a:solidFill>
                            <a:srgbClr val="FFFFFF"/>
                          </a:solidFill>
                          <a:latin typeface="+mj-lt"/>
                        </a:rPr>
                        <a:t>Paper Form Assignment Order</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2234465">
                <a:tc>
                  <a:txBody>
                    <a:bodyPr/>
                    <a:lstStyle/>
                    <a:p>
                      <a:pPr marL="342900" indent="-342900" algn="l">
                        <a:buFont typeface="+mj-lt"/>
                        <a:buAutoNum type="arabicPeriod"/>
                        <a:defRPr sz="1800"/>
                      </a:pPr>
                      <a:r>
                        <a:rPr lang="en-GB" sz="2200" b="0" noProof="1">
                          <a:solidFill>
                            <a:schemeClr val="tx2"/>
                          </a:solidFill>
                          <a:latin typeface="Plus Jakarta Sans Medium"/>
                          <a:ea typeface="Plus Jakarta Sans Medium"/>
                          <a:cs typeface="Plus Jakarta Sans Medium"/>
                          <a:sym typeface="Plus Jakarta Sans"/>
                        </a:rPr>
                        <a:t>Human Signer</a:t>
                      </a:r>
                    </a:p>
                    <a:p>
                      <a:pPr marL="342900" indent="-342900" algn="l">
                        <a:buFont typeface="+mj-lt"/>
                        <a:buAutoNum type="arabicPeriod"/>
                        <a:defRPr sz="1800"/>
                      </a:pPr>
                      <a:r>
                        <a:rPr lang="en-GB" sz="2200" b="0" noProof="1">
                          <a:solidFill>
                            <a:schemeClr val="tx2"/>
                          </a:solidFill>
                          <a:latin typeface="Plus Jakarta Sans Medium"/>
                          <a:ea typeface="Plus Jakarta Sans Medium"/>
                          <a:cs typeface="Plus Jakarta Sans Medium"/>
                          <a:sym typeface="Plus Jakarta Sans"/>
                        </a:rPr>
                        <a:t>Dynamic Text to Speech </a:t>
                      </a:r>
                    </a:p>
                    <a:p>
                      <a:pPr marL="342900" indent="-342900" algn="l">
                        <a:buFont typeface="+mj-lt"/>
                        <a:buAutoNum type="arabicPeriod"/>
                        <a:defRPr sz="1800"/>
                      </a:pPr>
                      <a:r>
                        <a:rPr lang="en-GB" sz="2200" b="0" noProof="1">
                          <a:solidFill>
                            <a:schemeClr val="tx2"/>
                          </a:solidFill>
                          <a:latin typeface="Plus Jakarta Sans Medium"/>
                          <a:ea typeface="Plus Jakarta Sans Medium"/>
                          <a:cs typeface="Plus Jakarta Sans Medium"/>
                          <a:sym typeface="Plus Jakarta Sans"/>
                        </a:rPr>
                        <a:t>Human Reader</a:t>
                      </a:r>
                    </a:p>
                    <a:p>
                      <a:pPr marL="0" indent="0" algn="l">
                        <a:buFont typeface="+mj-lt"/>
                        <a:buNone/>
                        <a:defRPr sz="1800"/>
                      </a:pPr>
                      <a:endParaRPr lang="en-GB" sz="1800" b="0" noProof="1">
                        <a:solidFill>
                          <a:schemeClr val="tx2"/>
                        </a:solidFill>
                        <a:highlight>
                          <a:srgbClr val="FFFF00"/>
                        </a:highlight>
                        <a:latin typeface="Plus Jakarta Sans Medium" pitchFamily="2" charset="0"/>
                        <a:ea typeface="Plus Jakarta Sans Medium"/>
                        <a:cs typeface="Plus Jakarta Sans Medium" pitchFamily="2" charset="0"/>
                        <a:sym typeface="Plus Jakarta Sans"/>
                      </a:endParaRPr>
                    </a:p>
                  </a:txBody>
                  <a:tcPr marL="90000"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a:ln>
                            <a:noFill/>
                          </a:ln>
                          <a:solidFill>
                            <a:srgbClr val="0D004D"/>
                          </a:solidFill>
                          <a:effectLst/>
                          <a:uLnTx/>
                          <a:uFillTx/>
                          <a:latin typeface="Plus Jakarta Sans Medium" panose="020B0604030504040204"/>
                          <a:ea typeface="+mn-ea"/>
                          <a:cs typeface="+mn-cs"/>
                        </a:rPr>
                        <a:t>Braille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a:ln>
                            <a:noFill/>
                          </a:ln>
                          <a:solidFill>
                            <a:srgbClr val="0D004D"/>
                          </a:solidFill>
                          <a:effectLst/>
                          <a:uLnTx/>
                          <a:uFillTx/>
                          <a:latin typeface="Plus Jakarta Sans Medium" panose="020B0604030504040204"/>
                          <a:ea typeface="+mn-ea"/>
                          <a:cs typeface="+mn-cs"/>
                        </a:rPr>
                        <a:t>Human Signer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a:ln>
                            <a:noFill/>
                          </a:ln>
                          <a:solidFill>
                            <a:srgbClr val="0D004D"/>
                          </a:solidFill>
                          <a:effectLst/>
                          <a:uLnTx/>
                          <a:uFillTx/>
                          <a:latin typeface="Plus Jakarta Sans Medium" panose="020B0604030504040204"/>
                          <a:ea typeface="+mn-ea"/>
                          <a:cs typeface="+mn-cs"/>
                        </a:rPr>
                        <a:t>Read Aloud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a:ln>
                            <a:noFill/>
                          </a:ln>
                          <a:solidFill>
                            <a:srgbClr val="0D004D"/>
                          </a:solidFill>
                          <a:effectLst/>
                          <a:uLnTx/>
                          <a:uFillTx/>
                          <a:latin typeface="Plus Jakarta Sans Medium" panose="020B0604030504040204"/>
                          <a:ea typeface="+mn-ea"/>
                          <a:cs typeface="+mn-cs"/>
                        </a:rPr>
                        <a:t>Large Print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a:ln>
                            <a:noFill/>
                          </a:ln>
                          <a:solidFill>
                            <a:srgbClr val="0D004D"/>
                          </a:solidFill>
                          <a:effectLst/>
                          <a:uLnTx/>
                          <a:uFillTx/>
                          <a:latin typeface="Plus Jakarta Sans Medium" panose="020B0604030504040204"/>
                          <a:ea typeface="+mn-ea"/>
                          <a:cs typeface="+mn-cs"/>
                        </a:rPr>
                        <a:t>Paper</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bl>
          </a:graphicData>
        </a:graphic>
      </p:graphicFrame>
      <p:sp>
        <p:nvSpPr>
          <p:cNvPr id="4" name="Content Placeholder 3">
            <a:extLst>
              <a:ext uri="{FF2B5EF4-FFF2-40B4-BE49-F238E27FC236}">
                <a16:creationId xmlns:a16="http://schemas.microsoft.com/office/drawing/2014/main" id="{D85898AE-9E36-B726-49DE-A1BFD33FE04D}"/>
              </a:ext>
            </a:extLst>
          </p:cNvPr>
          <p:cNvSpPr txBox="1">
            <a:spLocks/>
          </p:cNvSpPr>
          <p:nvPr/>
        </p:nvSpPr>
        <p:spPr>
          <a:xfrm>
            <a:off x="561374" y="1416401"/>
            <a:ext cx="11091672" cy="876006"/>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Students with multiple accommodations will be assigned to a form that supports all or most of their form determinant accommodations as outlined in the table below. </a:t>
            </a:r>
          </a:p>
        </p:txBody>
      </p:sp>
    </p:spTree>
    <p:extLst>
      <p:ext uri="{BB962C8B-B14F-4D97-AF65-F5344CB8AC3E}">
        <p14:creationId xmlns:p14="http://schemas.microsoft.com/office/powerpoint/2010/main" val="3188868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082C2-F097-CAD9-8D86-D4F62C39339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E603466-4894-10A2-C2ED-35DF320890A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77D1B4C-9EB9-6892-58C6-8C57A174056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50</a:t>
            </a:fld>
            <a:endParaRPr lang="en-US" noProof="0"/>
          </a:p>
        </p:txBody>
      </p:sp>
      <p:sp>
        <p:nvSpPr>
          <p:cNvPr id="6" name="Content Placeholder 3">
            <a:extLst>
              <a:ext uri="{FF2B5EF4-FFF2-40B4-BE49-F238E27FC236}">
                <a16:creationId xmlns:a16="http://schemas.microsoft.com/office/drawing/2014/main" id="{5F75FAF2-8D79-F98C-7212-B145561D5B4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School Test Coordinators will be responsible for applying student accommodations prior to testing. Accommodations can be applied either to each individual Student record or in bulk via a data import using the Student Accommodation Upload option.</a:t>
            </a:r>
          </a:p>
        </p:txBody>
      </p:sp>
      <p:sp>
        <p:nvSpPr>
          <p:cNvPr id="9" name="Title 2">
            <a:extLst>
              <a:ext uri="{FF2B5EF4-FFF2-40B4-BE49-F238E27FC236}">
                <a16:creationId xmlns:a16="http://schemas.microsoft.com/office/drawing/2014/main" id="{52643BB6-90F6-7429-D7E8-8056B19310A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Assigning Accommodations in ADAM</a:t>
            </a:r>
          </a:p>
        </p:txBody>
      </p:sp>
      <p:pic>
        <p:nvPicPr>
          <p:cNvPr id="2" name="Picture 1">
            <a:extLst>
              <a:ext uri="{FF2B5EF4-FFF2-40B4-BE49-F238E27FC236}">
                <a16:creationId xmlns:a16="http://schemas.microsoft.com/office/drawing/2014/main" id="{DC7675E0-0788-7680-DC73-63AE4D5D6003}"/>
              </a:ext>
            </a:extLst>
          </p:cNvPr>
          <p:cNvPicPr>
            <a:picLocks noChangeAspect="1"/>
          </p:cNvPicPr>
          <p:nvPr/>
        </p:nvPicPr>
        <p:blipFill>
          <a:blip r:embed="rId2"/>
          <a:srcRect/>
          <a:stretch/>
        </p:blipFill>
        <p:spPr>
          <a:xfrm>
            <a:off x="550164" y="3253369"/>
            <a:ext cx="2058246" cy="2918020"/>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descr="A screenshot of a computer&#10;&#10;AI-generated content may be incorrect.">
            <a:extLst>
              <a:ext uri="{FF2B5EF4-FFF2-40B4-BE49-F238E27FC236}">
                <a16:creationId xmlns:a16="http://schemas.microsoft.com/office/drawing/2014/main" id="{BCDF5F81-04C3-AD09-0CC4-7F4CC666E1ED}"/>
              </a:ext>
            </a:extLst>
          </p:cNvPr>
          <p:cNvPicPr>
            <a:picLocks noChangeAspect="1"/>
          </p:cNvPicPr>
          <p:nvPr/>
        </p:nvPicPr>
        <p:blipFill>
          <a:blip r:embed="rId3"/>
          <a:stretch>
            <a:fillRect/>
          </a:stretch>
        </p:blipFill>
        <p:spPr>
          <a:xfrm>
            <a:off x="3087535" y="3781337"/>
            <a:ext cx="4289995" cy="1862084"/>
          </a:xfrm>
          <a:prstGeom prst="rect">
            <a:avLst/>
          </a:prstGeom>
          <a:effectLst>
            <a:outerShdw blurRad="50800" dist="38100" dir="2700000" algn="tl" rotWithShape="0">
              <a:prstClr val="black">
                <a:alpha val="40000"/>
              </a:prstClr>
            </a:outerShdw>
          </a:effectLst>
        </p:spPr>
      </p:pic>
      <p:pic>
        <p:nvPicPr>
          <p:cNvPr id="10" name="Picture 9" descr="A screenshot of a computer&#10;&#10;AI-generated content may be incorrect.">
            <a:extLst>
              <a:ext uri="{FF2B5EF4-FFF2-40B4-BE49-F238E27FC236}">
                <a16:creationId xmlns:a16="http://schemas.microsoft.com/office/drawing/2014/main" id="{858EDE21-092A-D163-F87D-A110059E52C1}"/>
              </a:ext>
            </a:extLst>
          </p:cNvPr>
          <p:cNvPicPr>
            <a:picLocks noChangeAspect="1"/>
          </p:cNvPicPr>
          <p:nvPr/>
        </p:nvPicPr>
        <p:blipFill>
          <a:blip r:embed="rId4"/>
          <a:stretch>
            <a:fillRect/>
          </a:stretch>
        </p:blipFill>
        <p:spPr>
          <a:xfrm>
            <a:off x="7856655" y="3161505"/>
            <a:ext cx="3762167" cy="3101747"/>
          </a:xfrm>
          <a:prstGeom prst="rect">
            <a:avLst/>
          </a:prstGeom>
          <a:effectLst>
            <a:outerShdw blurRad="50800" dist="38100" dir="2700000" algn="tl" rotWithShape="0">
              <a:prstClr val="black">
                <a:alpha val="40000"/>
              </a:prstClr>
            </a:outerShdw>
          </a:effectLst>
        </p:spPr>
      </p:pic>
      <p:sp>
        <p:nvSpPr>
          <p:cNvPr id="11" name="Oval 10">
            <a:extLst>
              <a:ext uri="{FF2B5EF4-FFF2-40B4-BE49-F238E27FC236}">
                <a16:creationId xmlns:a16="http://schemas.microsoft.com/office/drawing/2014/main" id="{BE6B4C88-FC0E-BD22-4C16-BBE09E44C6C2}"/>
              </a:ext>
            </a:extLst>
          </p:cNvPr>
          <p:cNvSpPr/>
          <p:nvPr/>
        </p:nvSpPr>
        <p:spPr>
          <a:xfrm>
            <a:off x="758997" y="5407214"/>
            <a:ext cx="769015" cy="343882"/>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2" name="Oval 11">
            <a:extLst>
              <a:ext uri="{FF2B5EF4-FFF2-40B4-BE49-F238E27FC236}">
                <a16:creationId xmlns:a16="http://schemas.microsoft.com/office/drawing/2014/main" id="{3A95A0DA-AEEC-0D42-C6FC-EFD0AE221199}"/>
              </a:ext>
            </a:extLst>
          </p:cNvPr>
          <p:cNvSpPr/>
          <p:nvPr/>
        </p:nvSpPr>
        <p:spPr>
          <a:xfrm>
            <a:off x="6185237" y="4724410"/>
            <a:ext cx="348913" cy="362081"/>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3" name="Google Shape;1109;p81">
            <a:extLst>
              <a:ext uri="{FF2B5EF4-FFF2-40B4-BE49-F238E27FC236}">
                <a16:creationId xmlns:a16="http://schemas.microsoft.com/office/drawing/2014/main" id="{91EB002F-22FE-9369-1209-A138CB9F2FB3}"/>
              </a:ext>
            </a:extLst>
          </p:cNvPr>
          <p:cNvSpPr/>
          <p:nvPr/>
        </p:nvSpPr>
        <p:spPr>
          <a:xfrm>
            <a:off x="2352802" y="4522837"/>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 name="Google Shape;1109;p81">
            <a:extLst>
              <a:ext uri="{FF2B5EF4-FFF2-40B4-BE49-F238E27FC236}">
                <a16:creationId xmlns:a16="http://schemas.microsoft.com/office/drawing/2014/main" id="{5B966091-9CBA-CCFD-DE10-00F69380BCAD}"/>
              </a:ext>
            </a:extLst>
          </p:cNvPr>
          <p:cNvSpPr/>
          <p:nvPr/>
        </p:nvSpPr>
        <p:spPr>
          <a:xfrm>
            <a:off x="6977179" y="4513299"/>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62422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53862-0957-0A84-4226-A209F3937F2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70DE556-1A65-58B2-F7C8-468AA4CF0F8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B9512B6D-C1F2-4B04-B6AB-569FED52A64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51</a:t>
            </a:fld>
            <a:endParaRPr lang="en-US" noProof="0"/>
          </a:p>
        </p:txBody>
      </p:sp>
      <p:sp>
        <p:nvSpPr>
          <p:cNvPr id="6" name="Content Placeholder 3">
            <a:extLst>
              <a:ext uri="{FF2B5EF4-FFF2-40B4-BE49-F238E27FC236}">
                <a16:creationId xmlns:a16="http://schemas.microsoft.com/office/drawing/2014/main" id="{BBB124C6-3925-0976-9EBF-BA4A014E5561}"/>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200"/>
          </a:p>
        </p:txBody>
      </p:sp>
      <p:sp>
        <p:nvSpPr>
          <p:cNvPr id="9" name="Title 2">
            <a:extLst>
              <a:ext uri="{FF2B5EF4-FFF2-40B4-BE49-F238E27FC236}">
                <a16:creationId xmlns:a16="http://schemas.microsoft.com/office/drawing/2014/main" id="{87B3187D-C813-59B0-14DF-501274E325B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 Accommodation Upload in ADAM</a:t>
            </a:r>
          </a:p>
        </p:txBody>
      </p:sp>
      <p:sp>
        <p:nvSpPr>
          <p:cNvPr id="5" name="TextBox 4">
            <a:extLst>
              <a:ext uri="{FF2B5EF4-FFF2-40B4-BE49-F238E27FC236}">
                <a16:creationId xmlns:a16="http://schemas.microsoft.com/office/drawing/2014/main" id="{C1F8390F-5FBD-B5C4-3394-99C790273ED8}"/>
              </a:ext>
            </a:extLst>
          </p:cNvPr>
          <p:cNvSpPr txBox="1"/>
          <p:nvPr/>
        </p:nvSpPr>
        <p:spPr>
          <a:xfrm>
            <a:off x="550164" y="1388154"/>
            <a:ext cx="10648778" cy="2862322"/>
          </a:xfrm>
          <a:prstGeom prst="rect">
            <a:avLst/>
          </a:prstGeom>
          <a:noFill/>
        </p:spPr>
        <p:txBody>
          <a:bodyPr wrap="square">
            <a:spAutoFit/>
          </a:bodyPr>
          <a:lstStyle/>
          <a:p>
            <a:pPr marL="342900" indent="-342900">
              <a:buFont typeface="+mj-lt"/>
              <a:buAutoNum type="arabicPeriod"/>
            </a:pPr>
            <a:r>
              <a:rPr lang="en-US" sz="2000">
                <a:solidFill>
                  <a:schemeClr val="tx2"/>
                </a:solidFill>
                <a:latin typeface="Plus Jakarta Sans" pitchFamily="2" charset="0"/>
                <a:ea typeface="Open Sans Light" panose="020B0306030504020204" pitchFamily="34" charset="0"/>
                <a:cs typeface="Plus Jakarta Sans" pitchFamily="2" charset="0"/>
              </a:rPr>
              <a:t>Select Rostering, then select Users.</a:t>
            </a:r>
          </a:p>
          <a:p>
            <a:pPr marL="342900" indent="-342900">
              <a:buFont typeface="+mj-lt"/>
              <a:buAutoNum type="arabicPeriod"/>
            </a:pPr>
            <a:r>
              <a:rPr lang="en-US" sz="2000">
                <a:solidFill>
                  <a:schemeClr val="tx2"/>
                </a:solidFill>
                <a:latin typeface="Plus Jakarta Sans" pitchFamily="2" charset="0"/>
                <a:ea typeface="Open Sans Light" panose="020B0306030504020204" pitchFamily="34" charset="0"/>
                <a:cs typeface="Plus Jakarta Sans" pitchFamily="2" charset="0"/>
              </a:rPr>
              <a:t>Search for the students you want to view or update (set the Role filter to "Students"). You can search for all the students in a school or a single grade.</a:t>
            </a:r>
          </a:p>
          <a:p>
            <a:pPr marL="342900" indent="-342900">
              <a:buFont typeface="+mj-lt"/>
              <a:buAutoNum type="arabicPeriod"/>
            </a:pPr>
            <a:r>
              <a:rPr lang="en-US" sz="2000">
                <a:solidFill>
                  <a:schemeClr val="tx2"/>
                </a:solidFill>
                <a:latin typeface="Plus Jakarta Sans" pitchFamily="2" charset="0"/>
                <a:ea typeface="Open Sans Light" panose="020B0306030504020204" pitchFamily="34" charset="0"/>
                <a:cs typeface="Plus Jakarta Sans" pitchFamily="2" charset="0"/>
              </a:rPr>
              <a:t>Select the checkbox in front of each student you want to update. You can select the checkbox at the top of the list to select all students in the search results or on the current page.</a:t>
            </a:r>
          </a:p>
          <a:p>
            <a:pPr marL="342900" indent="-342900">
              <a:buFont typeface="+mj-lt"/>
              <a:buAutoNum type="arabicPeriod"/>
            </a:pPr>
            <a:r>
              <a:rPr lang="en-US" sz="2000">
                <a:solidFill>
                  <a:schemeClr val="tx2"/>
                </a:solidFill>
                <a:latin typeface="Plus Jakarta Sans" pitchFamily="2" charset="0"/>
                <a:ea typeface="Open Sans Light" panose="020B0306030504020204" pitchFamily="34" charset="0"/>
                <a:cs typeface="Plus Jakarta Sans" pitchFamily="2" charset="0"/>
              </a:rPr>
              <a:t>Select the ellipses on the top right, then select </a:t>
            </a:r>
            <a:r>
              <a:rPr lang="en-US" sz="2000" b="1">
                <a:solidFill>
                  <a:schemeClr val="tx2"/>
                </a:solidFill>
                <a:latin typeface="Plus Jakarta Sans" pitchFamily="2" charset="0"/>
                <a:ea typeface="Open Sans Light" panose="020B0306030504020204" pitchFamily="34" charset="0"/>
                <a:cs typeface="Plus Jakarta Sans" pitchFamily="2" charset="0"/>
              </a:rPr>
              <a:t>Student Accommodation Upload</a:t>
            </a:r>
            <a:r>
              <a:rPr lang="en-US" sz="2000">
                <a:solidFill>
                  <a:schemeClr val="tx2"/>
                </a:solidFill>
                <a:latin typeface="Plus Jakarta Sans" pitchFamily="2" charset="0"/>
                <a:ea typeface="Open Sans Light" panose="020B0306030504020204" pitchFamily="34" charset="0"/>
                <a:cs typeface="Plus Jakarta Sans" pitchFamily="2" charset="0"/>
              </a:rPr>
              <a:t>.</a:t>
            </a:r>
          </a:p>
          <a:p>
            <a:pPr marL="342900" indent="-342900">
              <a:buFont typeface="+mj-lt"/>
              <a:buAutoNum type="arabicPeriod"/>
            </a:pPr>
            <a:r>
              <a:rPr lang="en-US" sz="2000">
                <a:solidFill>
                  <a:schemeClr val="tx2"/>
                </a:solidFill>
                <a:latin typeface="Plus Jakarta Sans" pitchFamily="2" charset="0"/>
                <a:ea typeface="Open Sans Light" panose="020B0306030504020204" pitchFamily="34" charset="0"/>
                <a:cs typeface="Plus Jakarta Sans" pitchFamily="2" charset="0"/>
              </a:rPr>
              <a:t>Follow the on-screen instructions on the Student Accommodation Upload and Update Students via CSV page. </a:t>
            </a:r>
          </a:p>
        </p:txBody>
      </p:sp>
      <p:pic>
        <p:nvPicPr>
          <p:cNvPr id="15" name="Picture 14">
            <a:extLst>
              <a:ext uri="{FF2B5EF4-FFF2-40B4-BE49-F238E27FC236}">
                <a16:creationId xmlns:a16="http://schemas.microsoft.com/office/drawing/2014/main" id="{3F7E2C77-8914-261D-86E5-880AB1C47291}"/>
              </a:ext>
            </a:extLst>
          </p:cNvPr>
          <p:cNvPicPr>
            <a:picLocks noChangeAspect="1"/>
          </p:cNvPicPr>
          <p:nvPr/>
        </p:nvPicPr>
        <p:blipFill>
          <a:blip r:embed="rId2"/>
          <a:srcRect/>
          <a:stretch/>
        </p:blipFill>
        <p:spPr>
          <a:xfrm>
            <a:off x="1289274" y="4482967"/>
            <a:ext cx="9370713" cy="1517731"/>
          </a:xfrm>
          <a:prstGeom prst="rect">
            <a:avLst/>
          </a:prstGeom>
          <a:ln>
            <a:solidFill>
              <a:schemeClr val="bg2"/>
            </a:solidFill>
          </a:ln>
          <a:effectLst>
            <a:outerShdw blurRad="50800" dist="38100" dir="2700000" algn="tl" rotWithShape="0">
              <a:prstClr val="black">
                <a:alpha val="40000"/>
              </a:prstClr>
            </a:outerShdw>
          </a:effectLst>
        </p:spPr>
      </p:pic>
      <p:sp>
        <p:nvSpPr>
          <p:cNvPr id="16" name="Flowchart: Connector 15">
            <a:extLst>
              <a:ext uri="{FF2B5EF4-FFF2-40B4-BE49-F238E27FC236}">
                <a16:creationId xmlns:a16="http://schemas.microsoft.com/office/drawing/2014/main" id="{EED38BF9-E351-75D0-89C7-E022358F36ED}"/>
              </a:ext>
            </a:extLst>
          </p:cNvPr>
          <p:cNvSpPr/>
          <p:nvPr/>
        </p:nvSpPr>
        <p:spPr>
          <a:xfrm>
            <a:off x="8408919" y="5165631"/>
            <a:ext cx="2136242" cy="365124"/>
          </a:xfrm>
          <a:prstGeom prst="flowChartConnector">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9CC361C8-1A2B-C3C3-FE7D-BDBD03BDEE12}"/>
              </a:ext>
            </a:extLst>
          </p:cNvPr>
          <p:cNvSpPr/>
          <p:nvPr/>
        </p:nvSpPr>
        <p:spPr>
          <a:xfrm>
            <a:off x="10231922" y="4425821"/>
            <a:ext cx="489598" cy="465762"/>
          </a:xfrm>
          <a:prstGeom prst="flowChartConnector">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A10EB0E5-E2C8-5FDA-FD60-08776F3DBC57}"/>
              </a:ext>
            </a:extLst>
          </p:cNvPr>
          <p:cNvSpPr/>
          <p:nvPr/>
        </p:nvSpPr>
        <p:spPr>
          <a:xfrm>
            <a:off x="1289274" y="5606957"/>
            <a:ext cx="390223" cy="393741"/>
          </a:xfrm>
          <a:prstGeom prst="flowChartConnector">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5525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BCD5F-37C8-DF8A-6CAC-F32065A3C0F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F863BF44-2E54-54DC-A87D-17BD6AA14C8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D8C6B6A-79AD-2055-7507-D4800F4A570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52</a:t>
            </a:fld>
            <a:endParaRPr lang="en-US" noProof="0"/>
          </a:p>
        </p:txBody>
      </p:sp>
      <p:sp>
        <p:nvSpPr>
          <p:cNvPr id="6" name="Content Placeholder 3">
            <a:extLst>
              <a:ext uri="{FF2B5EF4-FFF2-40B4-BE49-F238E27FC236}">
                <a16:creationId xmlns:a16="http://schemas.microsoft.com/office/drawing/2014/main" id="{379C8D30-AD81-2FC2-BA57-619D0626ADDB}"/>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Test administrations will be set up in ADAM by Pearson. Students will automatically be assigned to a test administration based on grade-level eligibility.</a:t>
            </a:r>
          </a:p>
          <a:p>
            <a:r>
              <a:rPr lang="en-US" sz="2400"/>
              <a:t>Administrations in ADAM feature three  primary sections:</a:t>
            </a:r>
          </a:p>
          <a:p>
            <a:pPr marL="514350" indent="-514350">
              <a:buFont typeface="+mj-lt"/>
              <a:buAutoNum type="arabicPeriod"/>
            </a:pPr>
            <a:r>
              <a:rPr lang="en-US" sz="2200"/>
              <a:t>Students – a list of all eligible students for a particular test.</a:t>
            </a:r>
          </a:p>
          <a:p>
            <a:pPr marL="514350" indent="-514350">
              <a:buFont typeface="+mj-lt"/>
              <a:buAutoNum type="arabicPeriod"/>
            </a:pPr>
            <a:r>
              <a:rPr lang="en-US" sz="2200"/>
              <a:t>Proctor Groups – view or create testing groups.</a:t>
            </a:r>
          </a:p>
          <a:p>
            <a:pPr marL="514350" indent="-514350">
              <a:buFont typeface="+mj-lt"/>
              <a:buAutoNum type="arabicPeriod"/>
            </a:pPr>
            <a:r>
              <a:rPr lang="en-US" sz="2200"/>
              <a:t>Sessions – view student progress.</a:t>
            </a:r>
          </a:p>
        </p:txBody>
      </p:sp>
      <p:sp>
        <p:nvSpPr>
          <p:cNvPr id="9" name="Title 2">
            <a:extLst>
              <a:ext uri="{FF2B5EF4-FFF2-40B4-BE49-F238E27FC236}">
                <a16:creationId xmlns:a16="http://schemas.microsoft.com/office/drawing/2014/main" id="{A9706CFC-3386-B38E-0B37-D053C745AC8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Administrations in ADAM</a:t>
            </a:r>
          </a:p>
        </p:txBody>
      </p:sp>
      <p:pic>
        <p:nvPicPr>
          <p:cNvPr id="2" name="Picture 1">
            <a:extLst>
              <a:ext uri="{FF2B5EF4-FFF2-40B4-BE49-F238E27FC236}">
                <a16:creationId xmlns:a16="http://schemas.microsoft.com/office/drawing/2014/main" id="{69B367F0-8834-8FBB-9FB4-AC851A4C18DB}"/>
              </a:ext>
            </a:extLst>
          </p:cNvPr>
          <p:cNvPicPr>
            <a:picLocks noChangeAspect="1"/>
          </p:cNvPicPr>
          <p:nvPr/>
        </p:nvPicPr>
        <p:blipFill>
          <a:blip r:embed="rId2"/>
          <a:srcRect/>
          <a:stretch/>
        </p:blipFill>
        <p:spPr>
          <a:xfrm>
            <a:off x="6254553" y="2799916"/>
            <a:ext cx="5387283" cy="230269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75218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44743-D425-CFD7-54ED-92FF5A5B09C1}"/>
            </a:ext>
          </a:extLst>
        </p:cNvPr>
        <p:cNvGrpSpPr/>
        <p:nvPr/>
      </p:nvGrpSpPr>
      <p:grpSpPr>
        <a:xfrm>
          <a:off x="0" y="0"/>
          <a:ext cx="0" cy="0"/>
          <a:chOff x="0" y="0"/>
          <a:chExt cx="0" cy="0"/>
        </a:xfrm>
      </p:grpSpPr>
      <p:pic>
        <p:nvPicPr>
          <p:cNvPr id="10" name="Picture 9" descr="A screenshot of a test&#10;&#10;AI-generated content may be incorrect.">
            <a:extLst>
              <a:ext uri="{FF2B5EF4-FFF2-40B4-BE49-F238E27FC236}">
                <a16:creationId xmlns:a16="http://schemas.microsoft.com/office/drawing/2014/main" id="{D2A6DB14-7A4F-8F32-27FA-DBBA5461F691}"/>
              </a:ext>
            </a:extLst>
          </p:cNvPr>
          <p:cNvPicPr>
            <a:picLocks noChangeAspect="1"/>
          </p:cNvPicPr>
          <p:nvPr/>
        </p:nvPicPr>
        <p:blipFill>
          <a:blip r:embed="rId3"/>
          <a:stretch>
            <a:fillRect/>
          </a:stretch>
        </p:blipFill>
        <p:spPr>
          <a:xfrm>
            <a:off x="780362" y="2977258"/>
            <a:ext cx="10622097" cy="3455723"/>
          </a:xfrm>
          <a:prstGeom prst="rect">
            <a:avLst/>
          </a:prstGeom>
        </p:spPr>
      </p:pic>
      <p:sp>
        <p:nvSpPr>
          <p:cNvPr id="7" name="Footer Placeholder 6">
            <a:extLst>
              <a:ext uri="{FF2B5EF4-FFF2-40B4-BE49-F238E27FC236}">
                <a16:creationId xmlns:a16="http://schemas.microsoft.com/office/drawing/2014/main" id="{4B029063-0793-30E7-74D3-2802DF4A549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ABFB387-84E3-6629-53A5-35A49620625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53</a:t>
            </a:fld>
            <a:endParaRPr lang="en-US" noProof="0"/>
          </a:p>
        </p:txBody>
      </p:sp>
      <p:sp>
        <p:nvSpPr>
          <p:cNvPr id="9" name="Title 2">
            <a:extLst>
              <a:ext uri="{FF2B5EF4-FFF2-40B4-BE49-F238E27FC236}">
                <a16:creationId xmlns:a16="http://schemas.microsoft.com/office/drawing/2014/main" id="{ADF08877-BCF1-CDF1-A599-A4801DB45C26}"/>
              </a:ext>
            </a:extLst>
          </p:cNvPr>
          <p:cNvSpPr>
            <a:spLocks noGrp="1"/>
          </p:cNvSpPr>
          <p:nvPr>
            <p:ph type="title"/>
          </p:nvPr>
        </p:nvSpPr>
        <p:spPr>
          <a:xfrm>
            <a:off x="550164" y="142874"/>
            <a:ext cx="11091672" cy="1319945"/>
          </a:xfrm>
        </p:spPr>
        <p:txBody>
          <a:bodyPr anchor="ctr"/>
          <a:lstStyle/>
          <a:p>
            <a:pPr marL="226695"/>
            <a:r>
              <a:rPr lang="en-US" sz="4000" b="1">
                <a:solidFill>
                  <a:srgbClr val="0D004D"/>
                </a:solidFill>
                <a:latin typeface="Plus Jakarta Sans"/>
                <a:cs typeface="Plus Jakarta Sans"/>
              </a:rPr>
              <a:t>Practice Tests in ADAM</a:t>
            </a:r>
            <a:endParaRPr lang="en-US" sz="4000" b="1">
              <a:solidFill>
                <a:srgbClr val="0D004D"/>
              </a:solidFill>
              <a:latin typeface="Plus Jakarta Sans" pitchFamily="2" charset="0"/>
              <a:cs typeface="Plus Jakarta Sans" pitchFamily="2" charset="0"/>
            </a:endParaRPr>
          </a:p>
        </p:txBody>
      </p:sp>
      <p:sp>
        <p:nvSpPr>
          <p:cNvPr id="4" name="Content Placeholder 3">
            <a:extLst>
              <a:ext uri="{FF2B5EF4-FFF2-40B4-BE49-F238E27FC236}">
                <a16:creationId xmlns:a16="http://schemas.microsoft.com/office/drawing/2014/main" id="{F60FEBFC-192C-3D37-0C18-B2D11356A431}"/>
              </a:ext>
            </a:extLst>
          </p:cNvPr>
          <p:cNvSpPr>
            <a:spLocks noGrp="1"/>
          </p:cNvSpPr>
          <p:nvPr/>
        </p:nvSpPr>
        <p:spPr>
          <a:xfrm>
            <a:off x="780363" y="1343045"/>
            <a:ext cx="10376042" cy="5081089"/>
          </a:xfrm>
          <a:prstGeom prst="rect">
            <a:avLst/>
          </a:prstGeom>
        </p:spPr>
        <p:txBody>
          <a:bodyPr lIns="91440" tIns="45720" rIns="91440" bIns="45720" anchor="t"/>
          <a:lstStyle>
            <a:lvl1pPr marL="0" indent="0" algn="l" rtl="0" eaLnBrk="0" fontAlgn="base" hangingPunct="0">
              <a:lnSpc>
                <a:spcPct val="90000"/>
              </a:lnSpc>
              <a:spcBef>
                <a:spcPts val="10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tx2"/>
                </a:solidFill>
                <a:latin typeface="Plus Jakarta Sans" pitchFamily="2" charset="0"/>
                <a:ea typeface="Open Sans Light"/>
                <a:cs typeface="Plus Jakarta Sans" pitchFamily="2" charset="0"/>
              </a:rPr>
              <a:t>Training administrations, or practice tests, are available in ADAM by navigating to Test Management, then Training Administrations. These training admins can be used to proctor secure practice tests, including for the Infrastructure Trial.</a:t>
            </a:r>
          </a:p>
        </p:txBody>
      </p:sp>
    </p:spTree>
    <p:extLst>
      <p:ext uri="{BB962C8B-B14F-4D97-AF65-F5344CB8AC3E}">
        <p14:creationId xmlns:p14="http://schemas.microsoft.com/office/powerpoint/2010/main" val="1852878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8BA8F-24E8-6EF6-EBE2-0DC3100F63D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D8EA618-75F6-B7C6-097A-9264BFE691A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9F147B5-A856-8B64-0ED2-9EA54176482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54</a:t>
            </a:fld>
            <a:endParaRPr lang="en-US" noProof="0"/>
          </a:p>
        </p:txBody>
      </p:sp>
      <p:sp>
        <p:nvSpPr>
          <p:cNvPr id="6" name="Content Placeholder 3">
            <a:extLst>
              <a:ext uri="{FF2B5EF4-FFF2-40B4-BE49-F238E27FC236}">
                <a16:creationId xmlns:a16="http://schemas.microsoft.com/office/drawing/2014/main" id="{3CD5ECBD-455F-DB72-88D9-A529A10DFC5B}"/>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Proctor groups are groupings of students, created by school Test Coordinators, that will be tested together and/or be tested by the same test administrator. </a:t>
            </a:r>
          </a:p>
          <a:p>
            <a:r>
              <a:rPr lang="en-US" sz="2600"/>
              <a:t>Students can be grouped by:</a:t>
            </a:r>
          </a:p>
          <a:p>
            <a:pPr marL="457200" indent="-457200">
              <a:buFont typeface="Wingdings" panose="05000000000000000000" pitchFamily="2" charset="2"/>
              <a:buChar char="§"/>
            </a:pPr>
            <a:r>
              <a:rPr lang="en-US" sz="2400"/>
              <a:t>Class</a:t>
            </a:r>
          </a:p>
          <a:p>
            <a:pPr marL="457200" indent="-457200">
              <a:buFont typeface="Wingdings" panose="05000000000000000000" pitchFamily="2" charset="2"/>
              <a:buChar char="§"/>
            </a:pPr>
            <a:r>
              <a:rPr lang="en-US" sz="2400"/>
              <a:t>Administration consideration (i.e. small group)</a:t>
            </a:r>
          </a:p>
          <a:p>
            <a:pPr marL="457200" indent="-457200">
              <a:buFont typeface="Wingdings" panose="05000000000000000000" pitchFamily="2" charset="2"/>
              <a:buChar char="§"/>
            </a:pPr>
            <a:r>
              <a:rPr lang="en-US" sz="2400"/>
              <a:t>Subject (i.e. Algebra II)</a:t>
            </a:r>
          </a:p>
        </p:txBody>
      </p:sp>
      <p:sp>
        <p:nvSpPr>
          <p:cNvPr id="9" name="Title 2">
            <a:extLst>
              <a:ext uri="{FF2B5EF4-FFF2-40B4-BE49-F238E27FC236}">
                <a16:creationId xmlns:a16="http://schemas.microsoft.com/office/drawing/2014/main" id="{997260DE-10BC-E1D5-6B1E-F553E6DCC1A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 Groups in ADAM</a:t>
            </a:r>
          </a:p>
        </p:txBody>
      </p:sp>
      <p:pic>
        <p:nvPicPr>
          <p:cNvPr id="2" name="Picture 1">
            <a:extLst>
              <a:ext uri="{FF2B5EF4-FFF2-40B4-BE49-F238E27FC236}">
                <a16:creationId xmlns:a16="http://schemas.microsoft.com/office/drawing/2014/main" id="{CA284D0C-ED24-87CF-8CBA-D25CFCAD4268}"/>
              </a:ext>
            </a:extLst>
          </p:cNvPr>
          <p:cNvPicPr>
            <a:picLocks noChangeAspect="1"/>
          </p:cNvPicPr>
          <p:nvPr/>
        </p:nvPicPr>
        <p:blipFill>
          <a:blip r:embed="rId2"/>
          <a:srcRect/>
          <a:stretch/>
        </p:blipFill>
        <p:spPr>
          <a:xfrm>
            <a:off x="6254553" y="2799916"/>
            <a:ext cx="5387283" cy="2302697"/>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406377A5-BD07-E4C2-CCEF-3778961867E9}"/>
              </a:ext>
            </a:extLst>
          </p:cNvPr>
          <p:cNvSpPr/>
          <p:nvPr/>
        </p:nvSpPr>
        <p:spPr>
          <a:xfrm>
            <a:off x="8014039" y="3571285"/>
            <a:ext cx="1490908" cy="531483"/>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29492695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F2706-A005-36A1-71DB-56666ECE508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3228BA4-FDF0-5B1D-BA11-3E961B24D91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E5E874B-6364-4F53-DBB0-26EFDD35382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55</a:t>
            </a:fld>
            <a:endParaRPr lang="en-US" noProof="0"/>
          </a:p>
        </p:txBody>
      </p:sp>
      <p:sp>
        <p:nvSpPr>
          <p:cNvPr id="6" name="Content Placeholder 3">
            <a:extLst>
              <a:ext uri="{FF2B5EF4-FFF2-40B4-BE49-F238E27FC236}">
                <a16:creationId xmlns:a16="http://schemas.microsoft.com/office/drawing/2014/main" id="{ED44ABA9-F41E-44E1-A4D6-2F3C59CE3D8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Students who will be testing Paper do </a:t>
            </a:r>
            <a:r>
              <a:rPr lang="en-US" sz="2600" u="sng"/>
              <a:t>NOT</a:t>
            </a:r>
            <a:r>
              <a:rPr lang="en-US" sz="2600"/>
              <a:t> need to be added to a proctor group in ADAM.</a:t>
            </a:r>
          </a:p>
          <a:p>
            <a:pPr marL="457200" indent="-457200">
              <a:buFont typeface="Wingdings" panose="05000000000000000000" pitchFamily="2" charset="2"/>
              <a:buChar char="§"/>
            </a:pPr>
            <a:r>
              <a:rPr lang="en-US" sz="2600"/>
              <a:t>All Paper-based testing students will need is the Paper accommodation applied to their record in ADAM.</a:t>
            </a:r>
          </a:p>
          <a:p>
            <a:pPr marL="918000" lvl="1" indent="-457200">
              <a:buFont typeface="Wingdings" panose="05000000000000000000" pitchFamily="2" charset="2"/>
              <a:buChar char="§"/>
            </a:pPr>
            <a:r>
              <a:rPr lang="en-US" sz="2400"/>
              <a:t>If a student assigned the Paper accommodation in ADAM needs to test Online, the Paper accommodation must first be removed.</a:t>
            </a:r>
          </a:p>
        </p:txBody>
      </p:sp>
      <p:sp>
        <p:nvSpPr>
          <p:cNvPr id="9" name="Title 2">
            <a:extLst>
              <a:ext uri="{FF2B5EF4-FFF2-40B4-BE49-F238E27FC236}">
                <a16:creationId xmlns:a16="http://schemas.microsoft.com/office/drawing/2014/main" id="{291712A1-8BF3-D448-9D49-894B683E004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 Groups &amp; Paper-based Testing</a:t>
            </a:r>
          </a:p>
        </p:txBody>
      </p:sp>
    </p:spTree>
    <p:extLst>
      <p:ext uri="{BB962C8B-B14F-4D97-AF65-F5344CB8AC3E}">
        <p14:creationId xmlns:p14="http://schemas.microsoft.com/office/powerpoint/2010/main" val="2951204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FB185-0079-7B06-9AFD-9386FC59AE5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4F2D67-71C4-C938-F772-A58658D084A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B332375D-7948-A985-F90E-58F56F431AA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56</a:t>
            </a:fld>
            <a:endParaRPr lang="en-US" noProof="0"/>
          </a:p>
        </p:txBody>
      </p:sp>
      <p:sp>
        <p:nvSpPr>
          <p:cNvPr id="6" name="Content Placeholder 3">
            <a:extLst>
              <a:ext uri="{FF2B5EF4-FFF2-40B4-BE49-F238E27FC236}">
                <a16:creationId xmlns:a16="http://schemas.microsoft.com/office/drawing/2014/main" id="{519DE5E5-399D-0AA6-052C-BEE913DE0301}"/>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dirty="0"/>
              <a:t>To create a new proctor group:</a:t>
            </a:r>
          </a:p>
          <a:p>
            <a:pPr marL="514350" indent="-514350">
              <a:buFont typeface="+mj-lt"/>
              <a:buAutoNum type="arabicPeriod"/>
            </a:pPr>
            <a:r>
              <a:rPr lang="en-US" sz="1800" dirty="0"/>
              <a:t>Select the PROCTOR GROUP ellipses menu on a given test admin, then select </a:t>
            </a:r>
            <a:r>
              <a:rPr lang="en-US" sz="1800" b="1" dirty="0"/>
              <a:t>View</a:t>
            </a:r>
            <a:r>
              <a:rPr lang="en-US" sz="1800" dirty="0"/>
              <a:t>.</a:t>
            </a:r>
            <a:endParaRPr lang="en-US" sz="1800" b="1" dirty="0"/>
          </a:p>
          <a:p>
            <a:pPr marL="514350" indent="-514350">
              <a:buFont typeface="+mj-lt"/>
              <a:buAutoNum type="arabicPeriod"/>
            </a:pPr>
            <a:r>
              <a:rPr lang="en-US" sz="1800" dirty="0"/>
              <a:t>Select </a:t>
            </a:r>
            <a:r>
              <a:rPr lang="en-US" sz="1800" b="1" dirty="0"/>
              <a:t>Create Group</a:t>
            </a:r>
            <a:r>
              <a:rPr lang="en-US" sz="1800" dirty="0"/>
              <a:t>.</a:t>
            </a:r>
          </a:p>
          <a:p>
            <a:pPr marL="514350" indent="-514350">
              <a:buFont typeface="+mj-lt"/>
              <a:buAutoNum type="arabicPeriod"/>
            </a:pPr>
            <a:r>
              <a:rPr lang="en-US" sz="1800" dirty="0"/>
              <a:t>Complete the form for each proctor group you are creating.</a:t>
            </a:r>
          </a:p>
          <a:p>
            <a:pPr marL="514350" indent="-514350">
              <a:buFont typeface="+mj-lt"/>
              <a:buAutoNum type="arabicPeriod"/>
            </a:pPr>
            <a:r>
              <a:rPr lang="en-US" sz="1800" dirty="0"/>
              <a:t>If you’re assigning students, click the </a:t>
            </a:r>
            <a:r>
              <a:rPr lang="en-US" sz="1800" b="1" dirty="0"/>
              <a:t>+</a:t>
            </a:r>
            <a:r>
              <a:rPr lang="en-US" sz="1800" dirty="0"/>
              <a:t> button and then select students to assign to the proctor group.</a:t>
            </a:r>
          </a:p>
          <a:p>
            <a:pPr marL="514350" indent="-514350">
              <a:buFont typeface="+mj-lt"/>
              <a:buAutoNum type="arabicPeriod"/>
            </a:pPr>
            <a:r>
              <a:rPr lang="en-US" sz="1800" dirty="0"/>
              <a:t>Click </a:t>
            </a:r>
            <a:r>
              <a:rPr lang="en-US" sz="1800" b="1" dirty="0"/>
              <a:t>Submit</a:t>
            </a:r>
            <a:r>
              <a:rPr lang="en-US" sz="1800" dirty="0"/>
              <a:t> to save the new proctor group.</a:t>
            </a:r>
          </a:p>
          <a:p>
            <a:r>
              <a:rPr lang="en-US" sz="2000" dirty="0"/>
              <a:t>Once proctor group(s) are created the Test Coordinator can then provide each proctor with the unique test code and password for proctor login.</a:t>
            </a:r>
          </a:p>
        </p:txBody>
      </p:sp>
      <p:sp>
        <p:nvSpPr>
          <p:cNvPr id="9" name="Title 2">
            <a:extLst>
              <a:ext uri="{FF2B5EF4-FFF2-40B4-BE49-F238E27FC236}">
                <a16:creationId xmlns:a16="http://schemas.microsoft.com/office/drawing/2014/main" id="{794D342E-0A3C-0A5B-9EAD-C09801136CF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Creating Proctor Groups</a:t>
            </a:r>
          </a:p>
        </p:txBody>
      </p:sp>
      <p:pic>
        <p:nvPicPr>
          <p:cNvPr id="3" name="Picture 2">
            <a:extLst>
              <a:ext uri="{FF2B5EF4-FFF2-40B4-BE49-F238E27FC236}">
                <a16:creationId xmlns:a16="http://schemas.microsoft.com/office/drawing/2014/main" id="{A8DA119E-BBFE-2473-1C54-5FFFF2D78AE0}"/>
              </a:ext>
            </a:extLst>
          </p:cNvPr>
          <p:cNvPicPr>
            <a:picLocks noChangeAspect="1"/>
          </p:cNvPicPr>
          <p:nvPr/>
        </p:nvPicPr>
        <p:blipFill>
          <a:blip r:embed="rId2"/>
          <a:srcRect/>
          <a:stretch/>
        </p:blipFill>
        <p:spPr>
          <a:xfrm>
            <a:off x="7443025" y="1047428"/>
            <a:ext cx="3280671" cy="1401502"/>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7E6A4FC2-F20A-0D0E-1478-867DF0FEBAFD}"/>
              </a:ext>
            </a:extLst>
          </p:cNvPr>
          <p:cNvPicPr>
            <a:picLocks noChangeAspect="1"/>
          </p:cNvPicPr>
          <p:nvPr/>
        </p:nvPicPr>
        <p:blipFill>
          <a:blip r:embed="rId3"/>
          <a:srcRect/>
          <a:stretch/>
        </p:blipFill>
        <p:spPr>
          <a:xfrm>
            <a:off x="7471271" y="2650596"/>
            <a:ext cx="3224177" cy="1401501"/>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4323D167-47A6-CD29-3614-2A6265FA6610}"/>
              </a:ext>
            </a:extLst>
          </p:cNvPr>
          <p:cNvPicPr>
            <a:picLocks noChangeAspect="1"/>
          </p:cNvPicPr>
          <p:nvPr/>
        </p:nvPicPr>
        <p:blipFill>
          <a:blip r:embed="rId4"/>
          <a:srcRect/>
          <a:stretch/>
        </p:blipFill>
        <p:spPr>
          <a:xfrm>
            <a:off x="7132798" y="4253763"/>
            <a:ext cx="3901122" cy="2046013"/>
          </a:xfrm>
          <a:prstGeom prst="rect">
            <a:avLst/>
          </a:prstGeom>
          <a:ln>
            <a:solidFill>
              <a:schemeClr val="bg2"/>
            </a:solidFill>
          </a:ln>
          <a:effectLst>
            <a:outerShdw blurRad="50800" dist="38100" dir="2700000" algn="tl" rotWithShape="0">
              <a:prstClr val="black">
                <a:alpha val="40000"/>
              </a:prstClr>
            </a:outerShdw>
          </a:effectLst>
        </p:spPr>
      </p:pic>
      <p:sp>
        <p:nvSpPr>
          <p:cNvPr id="10" name="Oval 9">
            <a:extLst>
              <a:ext uri="{FF2B5EF4-FFF2-40B4-BE49-F238E27FC236}">
                <a16:creationId xmlns:a16="http://schemas.microsoft.com/office/drawing/2014/main" id="{86C1431B-F371-13AA-6D7E-465B46A71990}"/>
              </a:ext>
            </a:extLst>
          </p:cNvPr>
          <p:cNvSpPr/>
          <p:nvPr/>
        </p:nvSpPr>
        <p:spPr>
          <a:xfrm>
            <a:off x="8938678" y="1086157"/>
            <a:ext cx="530174" cy="265743"/>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1" name="Oval 10">
            <a:extLst>
              <a:ext uri="{FF2B5EF4-FFF2-40B4-BE49-F238E27FC236}">
                <a16:creationId xmlns:a16="http://schemas.microsoft.com/office/drawing/2014/main" id="{B4394CE7-98FC-259B-3A78-E8EF470AEDD3}"/>
              </a:ext>
            </a:extLst>
          </p:cNvPr>
          <p:cNvSpPr/>
          <p:nvPr/>
        </p:nvSpPr>
        <p:spPr>
          <a:xfrm>
            <a:off x="9107422" y="2767265"/>
            <a:ext cx="1311925" cy="303086"/>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2" name="Oval 11">
            <a:extLst>
              <a:ext uri="{FF2B5EF4-FFF2-40B4-BE49-F238E27FC236}">
                <a16:creationId xmlns:a16="http://schemas.microsoft.com/office/drawing/2014/main" id="{58DD3AAC-876C-0488-0C0B-4D3408398ED7}"/>
              </a:ext>
            </a:extLst>
          </p:cNvPr>
          <p:cNvSpPr/>
          <p:nvPr/>
        </p:nvSpPr>
        <p:spPr>
          <a:xfrm>
            <a:off x="10607057" y="6104000"/>
            <a:ext cx="530174" cy="265743"/>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3" name="Google Shape;1109;p81">
            <a:extLst>
              <a:ext uri="{FF2B5EF4-FFF2-40B4-BE49-F238E27FC236}">
                <a16:creationId xmlns:a16="http://schemas.microsoft.com/office/drawing/2014/main" id="{ECAD8DB4-FD66-EA42-7A07-D6BD841F1532}"/>
              </a:ext>
            </a:extLst>
          </p:cNvPr>
          <p:cNvSpPr/>
          <p:nvPr/>
        </p:nvSpPr>
        <p:spPr>
          <a:xfrm rot="5400000">
            <a:off x="8243593" y="2449023"/>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 name="Google Shape;1109;p81">
            <a:extLst>
              <a:ext uri="{FF2B5EF4-FFF2-40B4-BE49-F238E27FC236}">
                <a16:creationId xmlns:a16="http://schemas.microsoft.com/office/drawing/2014/main" id="{9AACBC9E-1A2C-3B80-CC2A-46448246B752}"/>
              </a:ext>
            </a:extLst>
          </p:cNvPr>
          <p:cNvSpPr/>
          <p:nvPr/>
        </p:nvSpPr>
        <p:spPr>
          <a:xfrm rot="5400000">
            <a:off x="8243593" y="4005832"/>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852226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C7CC1-F41C-B252-CD51-73F72C9457E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1DAC476-7C73-8FAD-DE8B-791604FE8288}"/>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D2272261-5D6F-BDAC-A9FD-551C7557A7F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57</a:t>
            </a:fld>
            <a:endParaRPr lang="en-US" noProof="0"/>
          </a:p>
        </p:txBody>
      </p:sp>
      <p:sp>
        <p:nvSpPr>
          <p:cNvPr id="6" name="Content Placeholder 3">
            <a:extLst>
              <a:ext uri="{FF2B5EF4-FFF2-40B4-BE49-F238E27FC236}">
                <a16:creationId xmlns:a16="http://schemas.microsoft.com/office/drawing/2014/main" id="{CBADCEDB-56A8-244A-5A5A-5D7555C9F23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200"/>
              <a:t>As an alternative to creating each proctor group in the ADAM user interface (UI), Test Coordinators can also use the Upload Group option to create proctor groups through a bulk file upload.</a:t>
            </a:r>
          </a:p>
          <a:p>
            <a:pPr marL="457200" indent="-457200">
              <a:buFont typeface="Wingdings" panose="05000000000000000000" pitchFamily="2" charset="2"/>
              <a:buChar char="§"/>
            </a:pPr>
            <a:r>
              <a:rPr lang="en-US" sz="2200"/>
              <a:t>After selecting </a:t>
            </a:r>
            <a:r>
              <a:rPr lang="en-US" sz="2200" b="1"/>
              <a:t>Upload Group</a:t>
            </a:r>
            <a:r>
              <a:rPr lang="en-US" sz="2200"/>
              <a:t>, you’ll be taken to a new screen that provides step-by-step instructions on downloading the template file, updating the file, and uploading into ADAM.</a:t>
            </a:r>
          </a:p>
        </p:txBody>
      </p:sp>
      <p:sp>
        <p:nvSpPr>
          <p:cNvPr id="9" name="Title 2">
            <a:extLst>
              <a:ext uri="{FF2B5EF4-FFF2-40B4-BE49-F238E27FC236}">
                <a16:creationId xmlns:a16="http://schemas.microsoft.com/office/drawing/2014/main" id="{1A559A49-4910-0AAF-20E5-8207C3EF0CB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 Group Upload</a:t>
            </a:r>
          </a:p>
        </p:txBody>
      </p:sp>
      <p:pic>
        <p:nvPicPr>
          <p:cNvPr id="2" name="Picture 1">
            <a:extLst>
              <a:ext uri="{FF2B5EF4-FFF2-40B4-BE49-F238E27FC236}">
                <a16:creationId xmlns:a16="http://schemas.microsoft.com/office/drawing/2014/main" id="{45D7E4DE-1B55-EE9D-7717-EF44448E95B3}"/>
              </a:ext>
            </a:extLst>
          </p:cNvPr>
          <p:cNvPicPr>
            <a:picLocks noChangeAspect="1"/>
          </p:cNvPicPr>
          <p:nvPr/>
        </p:nvPicPr>
        <p:blipFill>
          <a:blip r:embed="rId2"/>
          <a:srcRect/>
          <a:stretch/>
        </p:blipFill>
        <p:spPr>
          <a:xfrm>
            <a:off x="1462555" y="4336501"/>
            <a:ext cx="4078365" cy="1523785"/>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06A5E7ED-6FC3-1E76-82EE-83DD33CF29D2}"/>
              </a:ext>
            </a:extLst>
          </p:cNvPr>
          <p:cNvPicPr>
            <a:picLocks noChangeAspect="1"/>
          </p:cNvPicPr>
          <p:nvPr/>
        </p:nvPicPr>
        <p:blipFill>
          <a:blip r:embed="rId3"/>
          <a:srcRect/>
          <a:stretch/>
        </p:blipFill>
        <p:spPr>
          <a:xfrm>
            <a:off x="5819746" y="3827739"/>
            <a:ext cx="4983988" cy="2541311"/>
          </a:xfrm>
          <a:prstGeom prst="rect">
            <a:avLst/>
          </a:prstGeom>
          <a:ln>
            <a:solidFill>
              <a:schemeClr val="bg2"/>
            </a:solidFill>
          </a:ln>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47F59EA4-E315-DD53-5D9C-636CCA28EF94}"/>
              </a:ext>
            </a:extLst>
          </p:cNvPr>
          <p:cNvSpPr/>
          <p:nvPr/>
        </p:nvSpPr>
        <p:spPr>
          <a:xfrm>
            <a:off x="3199918" y="4747179"/>
            <a:ext cx="1311925" cy="303086"/>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5" name="Google Shape;1109;p81">
            <a:extLst>
              <a:ext uri="{FF2B5EF4-FFF2-40B4-BE49-F238E27FC236}">
                <a16:creationId xmlns:a16="http://schemas.microsoft.com/office/drawing/2014/main" id="{EBF46BC0-DB93-B058-A39B-FAEF634DCFC3}"/>
              </a:ext>
            </a:extLst>
          </p:cNvPr>
          <p:cNvSpPr/>
          <p:nvPr/>
        </p:nvSpPr>
        <p:spPr>
          <a:xfrm>
            <a:off x="5108976" y="4848692"/>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528834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4BBEF-D46B-8844-F609-DC15DE5D9BC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D5DAEF2-7775-938F-2BB6-C52C20B09498}"/>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0C36D4D-045A-154A-73DD-6C84B891AE4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58</a:t>
            </a:fld>
            <a:endParaRPr lang="en-US" noProof="0"/>
          </a:p>
        </p:txBody>
      </p:sp>
      <p:sp>
        <p:nvSpPr>
          <p:cNvPr id="6" name="Content Placeholder 3">
            <a:extLst>
              <a:ext uri="{FF2B5EF4-FFF2-40B4-BE49-F238E27FC236}">
                <a16:creationId xmlns:a16="http://schemas.microsoft.com/office/drawing/2014/main" id="{1619FD9E-AFA3-8581-8EEA-DF38BE555635}"/>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a:t>Go to Test Management and select Administrations.</a:t>
            </a:r>
          </a:p>
          <a:p>
            <a:pPr marL="514350" indent="-514350">
              <a:buFont typeface="+mj-lt"/>
              <a:buAutoNum type="arabicPeriod"/>
            </a:pPr>
            <a:r>
              <a:rPr lang="en-US" sz="2400"/>
              <a:t>In the appropriate administration card, select </a:t>
            </a:r>
            <a:r>
              <a:rPr lang="en-US" sz="2400" b="1"/>
              <a:t>View</a:t>
            </a:r>
            <a:r>
              <a:rPr lang="en-US" sz="2400"/>
              <a:t> under Proctor Groups.</a:t>
            </a:r>
          </a:p>
          <a:p>
            <a:pPr marL="514350" indent="-514350">
              <a:buFont typeface="+mj-lt"/>
              <a:buAutoNum type="arabicPeriod"/>
            </a:pPr>
            <a:r>
              <a:rPr lang="en-US" sz="2400"/>
              <a:t>Select </a:t>
            </a:r>
            <a:r>
              <a:rPr lang="en-US" sz="2400" b="1"/>
              <a:t>Students</a:t>
            </a:r>
            <a:r>
              <a:rPr lang="en-US" sz="2400"/>
              <a:t> under Actions.</a:t>
            </a:r>
          </a:p>
          <a:p>
            <a:pPr marL="514350" indent="-514350">
              <a:buFont typeface="+mj-lt"/>
              <a:buAutoNum type="arabicPeriod"/>
            </a:pPr>
            <a:r>
              <a:rPr lang="en-US" sz="2400"/>
              <a:t>Select </a:t>
            </a:r>
            <a:r>
              <a:rPr lang="en-US" sz="2400" b="1"/>
              <a:t>Edit Proctor Group</a:t>
            </a:r>
            <a:r>
              <a:rPr lang="en-US" sz="2400"/>
              <a:t>.</a:t>
            </a:r>
          </a:p>
          <a:p>
            <a:pPr marL="514350" indent="-514350">
              <a:buFont typeface="+mj-lt"/>
              <a:buAutoNum type="arabicPeriod"/>
            </a:pPr>
            <a:r>
              <a:rPr lang="en-US" sz="2400"/>
              <a:t>Select the </a:t>
            </a:r>
            <a:r>
              <a:rPr lang="en-US" sz="2400" b="1"/>
              <a:t>+</a:t>
            </a:r>
            <a:r>
              <a:rPr lang="en-US" sz="2400"/>
              <a:t> icon to assign additional students to the proctor group.</a:t>
            </a:r>
          </a:p>
        </p:txBody>
      </p:sp>
      <p:sp>
        <p:nvSpPr>
          <p:cNvPr id="9" name="Title 2">
            <a:extLst>
              <a:ext uri="{FF2B5EF4-FFF2-40B4-BE49-F238E27FC236}">
                <a16:creationId xmlns:a16="http://schemas.microsoft.com/office/drawing/2014/main" id="{35A802E3-9D68-F495-F9EE-67A59D694C8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Add Students to Existing Proctor Groups</a:t>
            </a:r>
          </a:p>
        </p:txBody>
      </p:sp>
      <p:pic>
        <p:nvPicPr>
          <p:cNvPr id="5" name="Picture 4" descr="A screenshot of a computer&#10;&#10;AI-generated content may be incorrect.">
            <a:extLst>
              <a:ext uri="{FF2B5EF4-FFF2-40B4-BE49-F238E27FC236}">
                <a16:creationId xmlns:a16="http://schemas.microsoft.com/office/drawing/2014/main" id="{877B9429-334C-5799-BA81-9C249160C973}"/>
              </a:ext>
            </a:extLst>
          </p:cNvPr>
          <p:cNvPicPr>
            <a:picLocks noChangeAspect="1"/>
          </p:cNvPicPr>
          <p:nvPr/>
        </p:nvPicPr>
        <p:blipFill>
          <a:blip r:embed="rId2"/>
          <a:stretch>
            <a:fillRect/>
          </a:stretch>
        </p:blipFill>
        <p:spPr>
          <a:xfrm>
            <a:off x="7794591" y="1750344"/>
            <a:ext cx="2349621" cy="1320868"/>
          </a:xfrm>
          <a:prstGeom prst="rect">
            <a:avLst/>
          </a:prstGeom>
          <a:effectLst>
            <a:outerShdw blurRad="50800" dist="38100" dir="2700000" algn="tl" rotWithShape="0">
              <a:prstClr val="black">
                <a:alpha val="40000"/>
              </a:prstClr>
            </a:outerShdw>
          </a:effectLst>
        </p:spPr>
      </p:pic>
      <p:pic>
        <p:nvPicPr>
          <p:cNvPr id="11" name="Picture 10" descr="A screenshot of a computer&#10;&#10;AI-generated content may be incorrect.">
            <a:extLst>
              <a:ext uri="{FF2B5EF4-FFF2-40B4-BE49-F238E27FC236}">
                <a16:creationId xmlns:a16="http://schemas.microsoft.com/office/drawing/2014/main" id="{0C0F0DE1-CD33-1894-4070-12742A77CF92}"/>
              </a:ext>
            </a:extLst>
          </p:cNvPr>
          <p:cNvPicPr>
            <a:picLocks noChangeAspect="1"/>
          </p:cNvPicPr>
          <p:nvPr/>
        </p:nvPicPr>
        <p:blipFill>
          <a:blip r:embed="rId3"/>
          <a:stretch>
            <a:fillRect/>
          </a:stretch>
        </p:blipFill>
        <p:spPr>
          <a:xfrm>
            <a:off x="7794591" y="3310610"/>
            <a:ext cx="2378513" cy="1319944"/>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F78BA6A8-A757-A044-9090-377695F4A4CF}"/>
              </a:ext>
            </a:extLst>
          </p:cNvPr>
          <p:cNvPicPr>
            <a:picLocks noChangeAspect="1"/>
          </p:cNvPicPr>
          <p:nvPr/>
        </p:nvPicPr>
        <p:blipFill>
          <a:blip r:embed="rId4"/>
          <a:srcRect/>
          <a:stretch/>
        </p:blipFill>
        <p:spPr>
          <a:xfrm>
            <a:off x="6300881" y="4890479"/>
            <a:ext cx="5365935" cy="1109533"/>
          </a:xfrm>
          <a:prstGeom prst="rect">
            <a:avLst/>
          </a:prstGeom>
          <a:ln>
            <a:solidFill>
              <a:schemeClr val="bg2"/>
            </a:solidFill>
          </a:ln>
          <a:effectLst>
            <a:outerShdw blurRad="50800" dist="38100" dir="2700000" algn="tl" rotWithShape="0">
              <a:prstClr val="black">
                <a:alpha val="40000"/>
              </a:prstClr>
            </a:outerShdw>
          </a:effectLst>
        </p:spPr>
      </p:pic>
      <p:sp>
        <p:nvSpPr>
          <p:cNvPr id="13" name="Oval 12">
            <a:extLst>
              <a:ext uri="{FF2B5EF4-FFF2-40B4-BE49-F238E27FC236}">
                <a16:creationId xmlns:a16="http://schemas.microsoft.com/office/drawing/2014/main" id="{F4AE1590-9BA9-77B6-DD7E-BC5DA98B2205}"/>
              </a:ext>
            </a:extLst>
          </p:cNvPr>
          <p:cNvSpPr/>
          <p:nvPr/>
        </p:nvSpPr>
        <p:spPr>
          <a:xfrm>
            <a:off x="8939463" y="2485756"/>
            <a:ext cx="782052" cy="573424"/>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4" name="Oval 13">
            <a:extLst>
              <a:ext uri="{FF2B5EF4-FFF2-40B4-BE49-F238E27FC236}">
                <a16:creationId xmlns:a16="http://schemas.microsoft.com/office/drawing/2014/main" id="{FFDCA986-C846-DB4D-2B0D-521053109F6F}"/>
              </a:ext>
            </a:extLst>
          </p:cNvPr>
          <p:cNvSpPr/>
          <p:nvPr/>
        </p:nvSpPr>
        <p:spPr>
          <a:xfrm>
            <a:off x="9002428" y="3310609"/>
            <a:ext cx="1129751" cy="346989"/>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5" name="Oval 14">
            <a:extLst>
              <a:ext uri="{FF2B5EF4-FFF2-40B4-BE49-F238E27FC236}">
                <a16:creationId xmlns:a16="http://schemas.microsoft.com/office/drawing/2014/main" id="{2E3D9E0F-5698-C679-1F43-459548434FC5}"/>
              </a:ext>
            </a:extLst>
          </p:cNvPr>
          <p:cNvSpPr/>
          <p:nvPr/>
        </p:nvSpPr>
        <p:spPr>
          <a:xfrm>
            <a:off x="11284704" y="4838305"/>
            <a:ext cx="333068" cy="320923"/>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6" name="Google Shape;1109;p81">
            <a:extLst>
              <a:ext uri="{FF2B5EF4-FFF2-40B4-BE49-F238E27FC236}">
                <a16:creationId xmlns:a16="http://schemas.microsoft.com/office/drawing/2014/main" id="{57B685EF-0FD6-58CC-48E2-F02054279579}"/>
              </a:ext>
            </a:extLst>
          </p:cNvPr>
          <p:cNvSpPr/>
          <p:nvPr/>
        </p:nvSpPr>
        <p:spPr>
          <a:xfrm rot="5400000">
            <a:off x="7904998" y="3010641"/>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Google Shape;1109;p81">
            <a:extLst>
              <a:ext uri="{FF2B5EF4-FFF2-40B4-BE49-F238E27FC236}">
                <a16:creationId xmlns:a16="http://schemas.microsoft.com/office/drawing/2014/main" id="{6718F608-1F65-835A-DBD5-1303F5F5F845}"/>
              </a:ext>
            </a:extLst>
          </p:cNvPr>
          <p:cNvSpPr/>
          <p:nvPr/>
        </p:nvSpPr>
        <p:spPr>
          <a:xfrm rot="5400000">
            <a:off x="7904998" y="4518069"/>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6535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2A8DC-1A81-7233-0577-CCDF28D3A57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F6920E5-3599-A525-4CF1-3F4F21EFB8D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6B007BE-76A3-1873-5FE1-40550C3E3A5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59</a:t>
            </a:fld>
            <a:endParaRPr lang="en-US" noProof="0"/>
          </a:p>
        </p:txBody>
      </p:sp>
      <p:sp>
        <p:nvSpPr>
          <p:cNvPr id="6" name="Content Placeholder 3">
            <a:extLst>
              <a:ext uri="{FF2B5EF4-FFF2-40B4-BE49-F238E27FC236}">
                <a16:creationId xmlns:a16="http://schemas.microsoft.com/office/drawing/2014/main" id="{340AC4F6-0466-ECAB-DA50-56A9FC5D2BBA}"/>
              </a:ext>
            </a:extLst>
          </p:cNvPr>
          <p:cNvSpPr txBox="1">
            <a:spLocks/>
          </p:cNvSpPr>
          <p:nvPr/>
        </p:nvSpPr>
        <p:spPr>
          <a:xfrm>
            <a:off x="550164" y="1462819"/>
            <a:ext cx="60792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000" dirty="0"/>
              <a:t>Locate the administration card, and then under either Students select </a:t>
            </a:r>
            <a:r>
              <a:rPr lang="en-US" sz="2000" b="1" dirty="0"/>
              <a:t>Print Cards</a:t>
            </a:r>
            <a:r>
              <a:rPr lang="en-US" sz="2000" dirty="0"/>
              <a:t>.</a:t>
            </a:r>
          </a:p>
          <a:p>
            <a:pPr marL="457200" indent="-457200">
              <a:buFont typeface="+mj-lt"/>
              <a:buAutoNum type="arabicPeriod"/>
            </a:pPr>
            <a:r>
              <a:rPr lang="en-US" sz="2000" dirty="0"/>
              <a:t>You can select various formatting options:</a:t>
            </a:r>
          </a:p>
          <a:p>
            <a:pPr marL="918000" lvl="1" indent="-457200">
              <a:buFont typeface="+mj-lt"/>
              <a:buAutoNum type="alphaLcPeriod"/>
            </a:pPr>
            <a:r>
              <a:rPr lang="en-US" sz="1800" dirty="0"/>
              <a:t>Layout - Select 2 by 4, 3 by 6, or 1 per page.</a:t>
            </a:r>
          </a:p>
          <a:p>
            <a:pPr marL="918000" lvl="1" indent="-457200">
              <a:buFont typeface="+mj-lt"/>
              <a:buAutoNum type="alphaLcPeriod"/>
            </a:pPr>
            <a:r>
              <a:rPr lang="en-US" sz="1800" dirty="0"/>
              <a:t>Toggle title pages for each proctor group - Select whether to include title pages for each proctor group. This prints a roster for the proctor.</a:t>
            </a:r>
          </a:p>
          <a:p>
            <a:pPr marL="918000" lvl="1" indent="-457200">
              <a:buFont typeface="+mj-lt"/>
              <a:buAutoNum type="alphaLcPeriod"/>
            </a:pPr>
            <a:r>
              <a:rPr lang="en-US" sz="1800" dirty="0"/>
              <a:t>Toggle borders - Select whether to include dashed borders (guides for cutting the cards). </a:t>
            </a:r>
          </a:p>
          <a:p>
            <a:pPr marL="918000" lvl="1" indent="-457200">
              <a:buFont typeface="+mj-lt"/>
              <a:buAutoNum type="alphaLcPeriod"/>
            </a:pPr>
            <a:r>
              <a:rPr lang="en-US" sz="1800" dirty="0"/>
              <a:t>Grouping - Sequential or Stacked. Select the information icon to see formatting conventions for each option.</a:t>
            </a:r>
          </a:p>
          <a:p>
            <a:pPr marL="457200" indent="-457200">
              <a:buFont typeface="+mj-lt"/>
              <a:buAutoNum type="arabicPeriod"/>
            </a:pPr>
            <a:r>
              <a:rPr lang="en-US" sz="2000" dirty="0"/>
              <a:t>Select the Print button.</a:t>
            </a:r>
          </a:p>
        </p:txBody>
      </p:sp>
      <p:sp>
        <p:nvSpPr>
          <p:cNvPr id="9" name="Title 2">
            <a:extLst>
              <a:ext uri="{FF2B5EF4-FFF2-40B4-BE49-F238E27FC236}">
                <a16:creationId xmlns:a16="http://schemas.microsoft.com/office/drawing/2014/main" id="{BE03538C-C117-51B6-53A2-49957E25B06C}"/>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Printing Test Cards</a:t>
            </a:r>
          </a:p>
        </p:txBody>
      </p:sp>
      <p:pic>
        <p:nvPicPr>
          <p:cNvPr id="2" name="Picture 1">
            <a:extLst>
              <a:ext uri="{FF2B5EF4-FFF2-40B4-BE49-F238E27FC236}">
                <a16:creationId xmlns:a16="http://schemas.microsoft.com/office/drawing/2014/main" id="{092B176C-AE22-C9B4-573F-26B71B53ECE7}"/>
              </a:ext>
            </a:extLst>
          </p:cNvPr>
          <p:cNvPicPr>
            <a:picLocks noChangeAspect="1"/>
          </p:cNvPicPr>
          <p:nvPr/>
        </p:nvPicPr>
        <p:blipFill>
          <a:blip r:embed="rId2"/>
          <a:srcRect/>
          <a:stretch/>
        </p:blipFill>
        <p:spPr>
          <a:xfrm>
            <a:off x="7213785" y="1670417"/>
            <a:ext cx="3843667" cy="2056643"/>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AEC22D03-FE39-80D4-5A22-02595FCAE4B3}"/>
              </a:ext>
            </a:extLst>
          </p:cNvPr>
          <p:cNvPicPr>
            <a:picLocks noChangeAspect="1"/>
          </p:cNvPicPr>
          <p:nvPr/>
        </p:nvPicPr>
        <p:blipFill>
          <a:blip r:embed="rId3"/>
          <a:srcRect/>
          <a:stretch/>
        </p:blipFill>
        <p:spPr>
          <a:xfrm>
            <a:off x="6847173" y="3945944"/>
            <a:ext cx="4576890" cy="2286168"/>
          </a:xfrm>
          <a:prstGeom prst="rect">
            <a:avLst/>
          </a:prstGeom>
          <a:ln>
            <a:solidFill>
              <a:schemeClr val="bg2"/>
            </a:solidFill>
          </a:ln>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C849EAF7-2BEC-AA87-9289-C61731E888BE}"/>
              </a:ext>
            </a:extLst>
          </p:cNvPr>
          <p:cNvSpPr/>
          <p:nvPr/>
        </p:nvSpPr>
        <p:spPr>
          <a:xfrm>
            <a:off x="8376787" y="3290639"/>
            <a:ext cx="815340" cy="348914"/>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5" name="Google Shape;1109;p81">
            <a:extLst>
              <a:ext uri="{FF2B5EF4-FFF2-40B4-BE49-F238E27FC236}">
                <a16:creationId xmlns:a16="http://schemas.microsoft.com/office/drawing/2014/main" id="{44259220-FE8C-D92C-7646-9B1E52C88B8D}"/>
              </a:ext>
            </a:extLst>
          </p:cNvPr>
          <p:cNvSpPr/>
          <p:nvPr/>
        </p:nvSpPr>
        <p:spPr>
          <a:xfrm rot="5400000">
            <a:off x="9234682" y="3732971"/>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04361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8330C-58C1-AC4F-1461-76D1467E2A52}"/>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B7B6DF5B-5FDF-F989-0E29-C8351FB7CD57}"/>
              </a:ext>
            </a:extLst>
          </p:cNvPr>
          <p:cNvSpPr>
            <a:spLocks noGrp="1"/>
          </p:cNvSpPr>
          <p:nvPr>
            <p:ph type="body" sz="quarter" idx="11"/>
          </p:nvPr>
        </p:nvSpPr>
        <p:spPr/>
        <p:txBody>
          <a:bodyPr anchor="b"/>
          <a:lstStyle/>
          <a:p>
            <a:r>
              <a:rPr lang="en-US"/>
              <a:t>Before Testing Checklist</a:t>
            </a:r>
          </a:p>
        </p:txBody>
      </p:sp>
      <p:pic>
        <p:nvPicPr>
          <p:cNvPr id="2" name="Picture 1">
            <a:extLst>
              <a:ext uri="{FF2B5EF4-FFF2-40B4-BE49-F238E27FC236}">
                <a16:creationId xmlns:a16="http://schemas.microsoft.com/office/drawing/2014/main" id="{32F97CFD-9CDB-5894-61F7-931EA338A3C1}"/>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31288930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5552A-C7A7-6079-62BB-9194EBBA269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44E67BE-D452-0ACC-4A55-47019339B87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A9D0568-7EF9-4BCB-2D62-8F528A27BE5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61</a:t>
            </a:fld>
            <a:endParaRPr lang="en-US" noProof="0"/>
          </a:p>
        </p:txBody>
      </p:sp>
      <p:sp>
        <p:nvSpPr>
          <p:cNvPr id="6" name="Content Placeholder 3">
            <a:extLst>
              <a:ext uri="{FF2B5EF4-FFF2-40B4-BE49-F238E27FC236}">
                <a16:creationId xmlns:a16="http://schemas.microsoft.com/office/drawing/2014/main" id="{D5A6DE4D-002D-58CA-E7D5-E9D218E9AE6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ü"/>
            </a:pPr>
            <a:r>
              <a:rPr lang="en-US" sz="2400"/>
              <a:t>Confirm that the TestNav app has been downloaded/updated for all devices (conduct well in advance before the testing window opens). Your school will need to coordinate with your local IT to complete this task, where necessary.</a:t>
            </a:r>
          </a:p>
          <a:p>
            <a:pPr marL="457200" indent="-457200">
              <a:buFont typeface="Wingdings" panose="05000000000000000000" pitchFamily="2" charset="2"/>
              <a:buChar char="ü"/>
            </a:pPr>
            <a:r>
              <a:rPr lang="en-US" sz="2400"/>
              <a:t>Confirm that all devices can connect to the school network.</a:t>
            </a:r>
          </a:p>
          <a:p>
            <a:pPr marL="457200" indent="-457200">
              <a:buFont typeface="Wingdings" panose="05000000000000000000" pitchFamily="2" charset="2"/>
              <a:buChar char="ü"/>
            </a:pPr>
            <a:r>
              <a:rPr lang="en-US" sz="2400"/>
              <a:t>Unpack Secure and Unsecure test materials.</a:t>
            </a:r>
          </a:p>
          <a:p>
            <a:pPr marL="457200" indent="-457200">
              <a:buFont typeface="Wingdings" panose="05000000000000000000" pitchFamily="2" charset="2"/>
              <a:buChar char="ü"/>
            </a:pPr>
            <a:r>
              <a:rPr lang="en-US" sz="2400"/>
              <a:t>Conduct an Infrastructure Trial.</a:t>
            </a:r>
          </a:p>
          <a:p>
            <a:pPr marL="457200" indent="-457200">
              <a:buFont typeface="Wingdings" panose="05000000000000000000" pitchFamily="2" charset="2"/>
              <a:buChar char="ü"/>
            </a:pPr>
            <a:r>
              <a:rPr lang="en-US" sz="2400"/>
              <a:t>Review the Test Coordinator Manual and Test Administration Manuals.</a:t>
            </a:r>
          </a:p>
          <a:p>
            <a:pPr marL="457200" indent="-457200">
              <a:buFont typeface="Wingdings" panose="05000000000000000000" pitchFamily="2" charset="2"/>
              <a:buChar char="ü"/>
            </a:pPr>
            <a:r>
              <a:rPr lang="en-US" sz="2400"/>
              <a:t>Review the Accessibility Features and Accommodations Manual (AF&amp;A).  </a:t>
            </a:r>
          </a:p>
          <a:p>
            <a:pPr marL="457200" indent="-457200">
              <a:buFont typeface="Wingdings" panose="05000000000000000000" pitchFamily="2" charset="2"/>
              <a:buChar char="ü"/>
            </a:pPr>
            <a:r>
              <a:rPr lang="en-US" sz="2400"/>
              <a:t>Train teachers and staff on testing expectations. </a:t>
            </a:r>
          </a:p>
          <a:p>
            <a:pPr marL="457200" indent="-457200">
              <a:buFont typeface="Wingdings" panose="05000000000000000000" pitchFamily="2" charset="2"/>
              <a:buChar char="ü"/>
            </a:pPr>
            <a:r>
              <a:rPr lang="en-US" sz="2400"/>
              <a:t>Print student test cards. </a:t>
            </a:r>
          </a:p>
        </p:txBody>
      </p:sp>
      <p:sp>
        <p:nvSpPr>
          <p:cNvPr id="9" name="Title 2">
            <a:extLst>
              <a:ext uri="{FF2B5EF4-FFF2-40B4-BE49-F238E27FC236}">
                <a16:creationId xmlns:a16="http://schemas.microsoft.com/office/drawing/2014/main" id="{601A92B7-CEDB-510B-266F-A9FCA8A59A1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Coordinator Tasks </a:t>
            </a:r>
          </a:p>
        </p:txBody>
      </p:sp>
    </p:spTree>
    <p:extLst>
      <p:ext uri="{BB962C8B-B14F-4D97-AF65-F5344CB8AC3E}">
        <p14:creationId xmlns:p14="http://schemas.microsoft.com/office/powerpoint/2010/main" val="16600452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B5673-6C32-C9BC-53F5-7B6A7F603C2E}"/>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611CE22-D71C-0885-2315-CD86342DC0A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A0684D6-C70B-430B-93F2-65951DA6C54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62</a:t>
            </a:fld>
            <a:endParaRPr lang="en-US" noProof="0"/>
          </a:p>
        </p:txBody>
      </p:sp>
      <p:sp>
        <p:nvSpPr>
          <p:cNvPr id="6" name="Content Placeholder 3">
            <a:extLst>
              <a:ext uri="{FF2B5EF4-FFF2-40B4-BE49-F238E27FC236}">
                <a16:creationId xmlns:a16="http://schemas.microsoft.com/office/drawing/2014/main" id="{944EB626-29D8-2ED1-EB41-5005815EC20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ü"/>
            </a:pPr>
            <a:r>
              <a:rPr lang="en-US" sz="2400"/>
              <a:t>Materials are kept in a central, secure, and locked location with limited access.</a:t>
            </a:r>
          </a:p>
          <a:p>
            <a:pPr marL="457200" indent="-457200">
              <a:buFont typeface="Wingdings" panose="05000000000000000000" pitchFamily="2" charset="2"/>
              <a:buChar char="ü"/>
            </a:pPr>
            <a:r>
              <a:rPr lang="en-US" sz="2400"/>
              <a:t>No duplication of secure materials is permissible.</a:t>
            </a:r>
          </a:p>
          <a:p>
            <a:pPr marL="457200" indent="-457200">
              <a:buFont typeface="Wingdings" panose="05000000000000000000" pitchFamily="2" charset="2"/>
              <a:buChar char="ü"/>
            </a:pPr>
            <a:r>
              <a:rPr lang="en-US" sz="2400"/>
              <a:t>All involved personnel understand security protocols.</a:t>
            </a:r>
          </a:p>
          <a:p>
            <a:pPr marL="457200" indent="-457200">
              <a:buFont typeface="Wingdings" panose="05000000000000000000" pitchFamily="2" charset="2"/>
              <a:buChar char="ü"/>
            </a:pPr>
            <a:r>
              <a:rPr lang="en-US" sz="2400"/>
              <a:t>All involved personnel have signed security agreements. (</a:t>
            </a:r>
            <a:r>
              <a:rPr lang="en-US" sz="2400">
                <a:solidFill>
                  <a:schemeClr val="accent2">
                    <a:lumMod val="75000"/>
                  </a:schemeClr>
                </a:solidFill>
                <a:hlinkClick r:id="rId2">
                  <a:extLst>
                    <a:ext uri="{A12FA001-AC4F-418D-AE19-62706E023703}">
                      <ahyp:hlinkClr xmlns:ahyp="http://schemas.microsoft.com/office/drawing/2018/hyperlinkcolor" val="tx"/>
                    </a:ext>
                  </a:extLst>
                </a:hlinkClick>
              </a:rPr>
              <a:t>https://bie.mypearsonsupport.com/training-resources/</a:t>
            </a:r>
            <a:r>
              <a:rPr lang="en-US" sz="2400">
                <a:solidFill>
                  <a:schemeClr val="accent2">
                    <a:lumMod val="75000"/>
                  </a:schemeClr>
                </a:solidFill>
              </a:rPr>
              <a:t>).</a:t>
            </a:r>
          </a:p>
          <a:p>
            <a:pPr marL="457200" indent="-457200">
              <a:buFont typeface="Wingdings" panose="05000000000000000000" pitchFamily="2" charset="2"/>
              <a:buChar char="ü"/>
            </a:pPr>
            <a:r>
              <a:rPr lang="en-US" sz="2400"/>
              <a:t>Test environments are secured against unauthorized personnel.</a:t>
            </a:r>
          </a:p>
          <a:p>
            <a:pPr marL="457200" indent="-457200">
              <a:buFont typeface="Wingdings" panose="05000000000000000000" pitchFamily="2" charset="2"/>
              <a:buChar char="ü"/>
            </a:pPr>
            <a:r>
              <a:rPr lang="en-US" sz="2400"/>
              <a:t>Use a chain of custody (</a:t>
            </a:r>
            <a:r>
              <a:rPr lang="en-US" sz="2400">
                <a:solidFill>
                  <a:schemeClr val="accent2">
                    <a:lumMod val="75000"/>
                  </a:schemeClr>
                </a:solidFill>
                <a:hlinkClick r:id="rId2">
                  <a:extLst>
                    <a:ext uri="{A12FA001-AC4F-418D-AE19-62706E023703}">
                      <ahyp:hlinkClr xmlns:ahyp="http://schemas.microsoft.com/office/drawing/2018/hyperlinkcolor" val="tx"/>
                    </a:ext>
                  </a:extLst>
                </a:hlinkClick>
              </a:rPr>
              <a:t>https://bie.mypearsonsupport.com/training-resources/</a:t>
            </a:r>
            <a:r>
              <a:rPr lang="en-US" sz="2400"/>
              <a:t>).</a:t>
            </a:r>
          </a:p>
        </p:txBody>
      </p:sp>
      <p:sp>
        <p:nvSpPr>
          <p:cNvPr id="9" name="Title 2">
            <a:extLst>
              <a:ext uri="{FF2B5EF4-FFF2-40B4-BE49-F238E27FC236}">
                <a16:creationId xmlns:a16="http://schemas.microsoft.com/office/drawing/2014/main" id="{ECD61119-AF4E-ABD0-C1A3-F4EC40E48DF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Security</a:t>
            </a:r>
          </a:p>
        </p:txBody>
      </p:sp>
    </p:spTree>
    <p:extLst>
      <p:ext uri="{BB962C8B-B14F-4D97-AF65-F5344CB8AC3E}">
        <p14:creationId xmlns:p14="http://schemas.microsoft.com/office/powerpoint/2010/main" val="3326747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3B744-0930-BA81-D438-539A15E09EA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0A9C9ED-6892-F782-B528-888F75C3A56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713D2FE-0538-C89F-18B0-4EED296D04D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63</a:t>
            </a:fld>
            <a:endParaRPr lang="en-US" noProof="0"/>
          </a:p>
        </p:txBody>
      </p:sp>
      <p:sp>
        <p:nvSpPr>
          <p:cNvPr id="6" name="Content Placeholder 3">
            <a:extLst>
              <a:ext uri="{FF2B5EF4-FFF2-40B4-BE49-F238E27FC236}">
                <a16:creationId xmlns:a16="http://schemas.microsoft.com/office/drawing/2014/main" id="{6F931290-904E-D995-6D1F-770B01E0183C}"/>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Secure</a:t>
            </a:r>
          </a:p>
          <a:p>
            <a:pPr marL="342900" indent="-342900">
              <a:buFont typeface="Wingdings" panose="05000000000000000000" pitchFamily="2" charset="2"/>
              <a:buChar char="§"/>
            </a:pPr>
            <a:r>
              <a:rPr lang="en-US" sz="2400"/>
              <a:t>Student test cards</a:t>
            </a:r>
          </a:p>
          <a:p>
            <a:pPr marL="342900" indent="-342900">
              <a:buFont typeface="Wingdings" panose="05000000000000000000" pitchFamily="2" charset="2"/>
              <a:buChar char="§"/>
            </a:pPr>
            <a:r>
              <a:rPr lang="en-US" sz="2400"/>
              <a:t>Paper-based test booklets</a:t>
            </a:r>
          </a:p>
          <a:p>
            <a:pPr marL="342900" indent="-342900">
              <a:buFont typeface="Wingdings" panose="05000000000000000000" pitchFamily="2" charset="2"/>
              <a:buChar char="§"/>
            </a:pPr>
            <a:r>
              <a:rPr lang="en-US" sz="2400"/>
              <a:t>Paper-based answer documents</a:t>
            </a:r>
          </a:p>
          <a:p>
            <a:pPr marL="342900" indent="-342900">
              <a:buFont typeface="Wingdings" panose="05000000000000000000" pitchFamily="2" charset="2"/>
              <a:buChar char="§"/>
            </a:pPr>
            <a:r>
              <a:rPr lang="en-US" sz="2400"/>
              <a:t>Used scratch paper</a:t>
            </a:r>
          </a:p>
          <a:p>
            <a:pPr marL="342900" indent="-342900">
              <a:buFont typeface="Wingdings" panose="05000000000000000000" pitchFamily="2" charset="2"/>
              <a:buChar char="§"/>
            </a:pPr>
            <a:r>
              <a:rPr lang="en-US" sz="2400"/>
              <a:t>Any student work/responses</a:t>
            </a:r>
          </a:p>
          <a:p>
            <a:pPr marL="342900" indent="-342900">
              <a:buFont typeface="Wingdings" panose="05000000000000000000" pitchFamily="2" charset="2"/>
              <a:buChar char="§"/>
            </a:pPr>
            <a:r>
              <a:rPr lang="en-US" sz="2400"/>
              <a:t>Mathematics and ELA reference sheets (prior to testing)</a:t>
            </a:r>
          </a:p>
          <a:p>
            <a:pPr marL="342900" indent="-342900">
              <a:buFont typeface="Wingdings" panose="05000000000000000000" pitchFamily="2" charset="2"/>
              <a:buChar char="§"/>
            </a:pPr>
            <a:r>
              <a:rPr lang="en-US" sz="2400"/>
              <a:t>Any material written on that cannot be reused</a:t>
            </a:r>
          </a:p>
        </p:txBody>
      </p:sp>
      <p:sp>
        <p:nvSpPr>
          <p:cNvPr id="9" name="Title 2">
            <a:extLst>
              <a:ext uri="{FF2B5EF4-FFF2-40B4-BE49-F238E27FC236}">
                <a16:creationId xmlns:a16="http://schemas.microsoft.com/office/drawing/2014/main" id="{D24072F3-2E7F-64D3-3623-F9F187B6716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Materials Security</a:t>
            </a:r>
          </a:p>
        </p:txBody>
      </p:sp>
      <p:sp>
        <p:nvSpPr>
          <p:cNvPr id="2" name="Content Placeholder 3">
            <a:extLst>
              <a:ext uri="{FF2B5EF4-FFF2-40B4-BE49-F238E27FC236}">
                <a16:creationId xmlns:a16="http://schemas.microsoft.com/office/drawing/2014/main" id="{7C73A2A7-236E-F4D0-AC95-789F7AB4845D}"/>
              </a:ext>
            </a:extLst>
          </p:cNvPr>
          <p:cNvSpPr txBox="1">
            <a:spLocks/>
          </p:cNvSpPr>
          <p:nvPr/>
        </p:nvSpPr>
        <p:spPr>
          <a:xfrm>
            <a:off x="6096000"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Non-secure</a:t>
            </a:r>
          </a:p>
          <a:p>
            <a:pPr marL="342900" indent="-342900">
              <a:buFont typeface="Wingdings" panose="05000000000000000000" pitchFamily="2" charset="2"/>
              <a:buChar char="§"/>
            </a:pPr>
            <a:r>
              <a:rPr lang="en-US" sz="2400"/>
              <a:t>Test Administrator Manuals (TAM)</a:t>
            </a:r>
          </a:p>
          <a:p>
            <a:pPr marL="342900" indent="-342900">
              <a:buFont typeface="Wingdings" panose="05000000000000000000" pitchFamily="2" charset="2"/>
              <a:buChar char="§"/>
            </a:pPr>
            <a:r>
              <a:rPr lang="en-US" sz="2400"/>
              <a:t>Test Coordinator Manual</a:t>
            </a:r>
          </a:p>
          <a:p>
            <a:pPr marL="342900" indent="-342900">
              <a:buFont typeface="Wingdings" panose="05000000000000000000" pitchFamily="2" charset="2"/>
              <a:buChar char="§"/>
            </a:pPr>
            <a:r>
              <a:rPr lang="en-US" sz="2400"/>
              <a:t>Unused scratch paper</a:t>
            </a:r>
          </a:p>
        </p:txBody>
      </p:sp>
    </p:spTree>
    <p:extLst>
      <p:ext uri="{BB962C8B-B14F-4D97-AF65-F5344CB8AC3E}">
        <p14:creationId xmlns:p14="http://schemas.microsoft.com/office/powerpoint/2010/main" val="24754492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D01FD-2110-E388-4796-86052DB38DC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D4526EF-451A-B6DB-83E5-FCF3DFB5F0E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26DCD08-A720-9174-8757-9521F1ECC5E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64</a:t>
            </a:fld>
            <a:endParaRPr lang="en-US" noProof="0"/>
          </a:p>
        </p:txBody>
      </p:sp>
      <p:sp>
        <p:nvSpPr>
          <p:cNvPr id="6" name="Content Placeholder 3">
            <a:extLst>
              <a:ext uri="{FF2B5EF4-FFF2-40B4-BE49-F238E27FC236}">
                <a16:creationId xmlns:a16="http://schemas.microsoft.com/office/drawing/2014/main" id="{8B7A2DD1-6C69-9011-0F76-A3E92829C24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Initial shipments of test materials will be received 1-2 weeks prior to the test start date.</a:t>
            </a:r>
          </a:p>
          <a:p>
            <a:pPr marL="457200" indent="-457200">
              <a:buFont typeface="Wingdings" panose="05000000000000000000" pitchFamily="2" charset="2"/>
              <a:buChar char="§"/>
            </a:pPr>
            <a:r>
              <a:rPr lang="en-US" sz="2600"/>
              <a:t>You </a:t>
            </a:r>
            <a:r>
              <a:rPr lang="en-US" sz="2600" u="sng"/>
              <a:t>MUST</a:t>
            </a:r>
            <a:r>
              <a:rPr lang="en-US" sz="2600"/>
              <a:t> have all student accommodations updated in ADAM by </a:t>
            </a:r>
            <a:r>
              <a:rPr lang="en-US" sz="2600" i="1" u="sng"/>
              <a:t>February 4, 2026</a:t>
            </a:r>
            <a:r>
              <a:rPr lang="en-US" sz="2600" i="1"/>
              <a:t> </a:t>
            </a:r>
            <a:r>
              <a:rPr lang="en-US" sz="2600"/>
              <a:t>to ensure you receive the appropriate testing materials.</a:t>
            </a:r>
          </a:p>
          <a:p>
            <a:pPr marL="457200" indent="-457200">
              <a:buFont typeface="Wingdings" panose="05000000000000000000" pitchFamily="2" charset="2"/>
              <a:buChar char="§"/>
            </a:pPr>
            <a:r>
              <a:rPr lang="en-US" sz="2600"/>
              <a:t>PreID labels, stickers with scannable barcodes that can be placed on student Paper answer documents containing student information, will only be shipped with the initial shipment of test materials and cannot be ordered through the additional order process.</a:t>
            </a:r>
          </a:p>
        </p:txBody>
      </p:sp>
      <p:sp>
        <p:nvSpPr>
          <p:cNvPr id="9" name="Title 2">
            <a:extLst>
              <a:ext uri="{FF2B5EF4-FFF2-40B4-BE49-F238E27FC236}">
                <a16:creationId xmlns:a16="http://schemas.microsoft.com/office/drawing/2014/main" id="{14C17D29-DA7C-C99E-7895-3A83823C96E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Initial Shipment of Test Materials</a:t>
            </a:r>
          </a:p>
        </p:txBody>
      </p:sp>
    </p:spTree>
    <p:extLst>
      <p:ext uri="{BB962C8B-B14F-4D97-AF65-F5344CB8AC3E}">
        <p14:creationId xmlns:p14="http://schemas.microsoft.com/office/powerpoint/2010/main" val="10470225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E1D2C-E9EA-602C-38B5-5C59D05CA92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6F55DDF-7774-F8CF-06BC-CB121C87471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B04ECDD-47F4-235D-663A-F0A238471F7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65</a:t>
            </a:fld>
            <a:endParaRPr lang="en-US" noProof="0"/>
          </a:p>
        </p:txBody>
      </p:sp>
      <p:sp>
        <p:nvSpPr>
          <p:cNvPr id="6" name="Content Placeholder 3">
            <a:extLst>
              <a:ext uri="{FF2B5EF4-FFF2-40B4-BE49-F238E27FC236}">
                <a16:creationId xmlns:a16="http://schemas.microsoft.com/office/drawing/2014/main" id="{5DB456EF-5E8C-A224-D4FC-5B5A777D8454}"/>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b="1"/>
              <a:t>Test Coordinator Kit </a:t>
            </a:r>
          </a:p>
          <a:p>
            <a:pPr marL="342900" indent="-342900">
              <a:buFont typeface="Wingdings" panose="05000000000000000000" pitchFamily="2" charset="2"/>
              <a:buChar char="§"/>
            </a:pPr>
            <a:r>
              <a:rPr lang="en-US" sz="2200"/>
              <a:t>Resealable plastic bag (holds all materials)</a:t>
            </a:r>
          </a:p>
          <a:p>
            <a:pPr marL="342900" indent="-342900">
              <a:buFont typeface="Wingdings" panose="05000000000000000000" pitchFamily="2" charset="2"/>
              <a:buChar char="§"/>
            </a:pPr>
            <a:r>
              <a:rPr lang="en-US" sz="2200"/>
              <a:t>Paper bands</a:t>
            </a:r>
          </a:p>
          <a:p>
            <a:pPr marL="342900" indent="-342900">
              <a:buFont typeface="Wingdings" panose="05000000000000000000" pitchFamily="2" charset="2"/>
              <a:buChar char="§"/>
            </a:pPr>
            <a:r>
              <a:rPr lang="en-US" sz="2200"/>
              <a:t>Pearson Scorable and Nonscorable labels (2 different colors)</a:t>
            </a:r>
          </a:p>
          <a:p>
            <a:pPr marL="342900" indent="-342900">
              <a:buFont typeface="Wingdings" panose="05000000000000000000" pitchFamily="2" charset="2"/>
              <a:buChar char="§"/>
            </a:pPr>
            <a:r>
              <a:rPr lang="en-US" sz="2200"/>
              <a:t>UPS Ground return labels for Scorable and Nonscorable materials</a:t>
            </a:r>
          </a:p>
          <a:p>
            <a:pPr marL="342900" indent="-342900">
              <a:buFont typeface="Wingdings" panose="05000000000000000000" pitchFamily="2" charset="2"/>
              <a:buChar char="§"/>
            </a:pPr>
            <a:r>
              <a:rPr lang="en-US" sz="2200"/>
              <a:t>Student </a:t>
            </a:r>
            <a:r>
              <a:rPr lang="en-US" sz="2200" err="1"/>
              <a:t>preID</a:t>
            </a:r>
            <a:r>
              <a:rPr lang="en-US" sz="2200"/>
              <a:t> labels and roster</a:t>
            </a:r>
          </a:p>
          <a:p>
            <a:pPr marL="342900" indent="-342900">
              <a:buFont typeface="Wingdings" panose="05000000000000000000" pitchFamily="2" charset="2"/>
              <a:buChar char="§"/>
            </a:pPr>
            <a:r>
              <a:rPr lang="en-US" sz="2200"/>
              <a:t>Return instructions sheet</a:t>
            </a:r>
          </a:p>
          <a:p>
            <a:pPr marL="342900" indent="-342900">
              <a:buFont typeface="Wingdings" panose="05000000000000000000" pitchFamily="2" charset="2"/>
              <a:buChar char="§"/>
            </a:pPr>
            <a:r>
              <a:rPr lang="en-US" sz="2200"/>
              <a:t>Shipping carrier return instructions</a:t>
            </a:r>
          </a:p>
        </p:txBody>
      </p:sp>
      <p:sp>
        <p:nvSpPr>
          <p:cNvPr id="9" name="Title 2">
            <a:extLst>
              <a:ext uri="{FF2B5EF4-FFF2-40B4-BE49-F238E27FC236}">
                <a16:creationId xmlns:a16="http://schemas.microsoft.com/office/drawing/2014/main" id="{70B6007A-9789-12B6-1C04-372F8479F84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Initial Shipment of Test Materials</a:t>
            </a:r>
          </a:p>
        </p:txBody>
      </p:sp>
      <p:sp>
        <p:nvSpPr>
          <p:cNvPr id="2" name="Content Placeholder 3">
            <a:extLst>
              <a:ext uri="{FF2B5EF4-FFF2-40B4-BE49-F238E27FC236}">
                <a16:creationId xmlns:a16="http://schemas.microsoft.com/office/drawing/2014/main" id="{DE1E8A4F-2F3A-A495-0B07-EED2ED953C01}"/>
              </a:ext>
            </a:extLst>
          </p:cNvPr>
          <p:cNvSpPr txBox="1">
            <a:spLocks/>
          </p:cNvSpPr>
          <p:nvPr/>
        </p:nvSpPr>
        <p:spPr>
          <a:xfrm>
            <a:off x="6096000"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200"/>
              <a:t>Packing list and chain of custody form </a:t>
            </a:r>
          </a:p>
          <a:p>
            <a:pPr marL="457200" indent="-457200">
              <a:buFont typeface="Wingdings" panose="05000000000000000000" pitchFamily="2" charset="2"/>
              <a:buChar char="§"/>
            </a:pPr>
            <a:r>
              <a:rPr lang="en-US" sz="2200"/>
              <a:t>Test Coordinator Manual</a:t>
            </a:r>
          </a:p>
          <a:p>
            <a:pPr marL="457200" indent="-457200">
              <a:buFont typeface="Wingdings" panose="05000000000000000000" pitchFamily="2" charset="2"/>
              <a:buChar char="§"/>
            </a:pPr>
            <a:r>
              <a:rPr lang="en-US" sz="2200"/>
              <a:t>Test Administrator Manuals</a:t>
            </a:r>
          </a:p>
          <a:p>
            <a:pPr marL="457200" indent="-457200">
              <a:buFont typeface="Wingdings" panose="05000000000000000000" pitchFamily="2" charset="2"/>
              <a:buChar char="§"/>
            </a:pPr>
            <a:r>
              <a:rPr lang="en-US" sz="2200"/>
              <a:t>Student test materials</a:t>
            </a:r>
          </a:p>
          <a:p>
            <a:pPr marL="918000" lvl="1" indent="-457200">
              <a:buFont typeface="Wingdings" panose="05000000000000000000" pitchFamily="2" charset="2"/>
              <a:buChar char="§"/>
            </a:pPr>
            <a:r>
              <a:rPr lang="en-US" sz="2000"/>
              <a:t>Test booklets/answer documents</a:t>
            </a:r>
          </a:p>
          <a:p>
            <a:pPr marL="918000" lvl="1" indent="-457200">
              <a:buFont typeface="Wingdings" panose="05000000000000000000" pitchFamily="2" charset="2"/>
              <a:buChar char="§"/>
            </a:pPr>
            <a:r>
              <a:rPr lang="en-US" sz="2000"/>
              <a:t>Math Reference Sheets, rulers, and protractors, if applicable</a:t>
            </a:r>
          </a:p>
          <a:p>
            <a:pPr marL="918000" lvl="1" indent="-457200">
              <a:buFont typeface="Wingdings" panose="05000000000000000000" pitchFamily="2" charset="2"/>
              <a:buChar char="§"/>
            </a:pPr>
            <a:r>
              <a:rPr lang="en-US" sz="2000"/>
              <a:t>ELA Reference Sheets</a:t>
            </a:r>
          </a:p>
          <a:p>
            <a:pPr marL="918000" lvl="1" indent="-457200">
              <a:buFont typeface="Wingdings" panose="05000000000000000000" pitchFamily="2" charset="2"/>
              <a:buChar char="§"/>
            </a:pPr>
            <a:r>
              <a:rPr lang="en-US" sz="2000"/>
              <a:t>Large Print/Braille kits</a:t>
            </a:r>
          </a:p>
          <a:p>
            <a:pPr marL="918000" lvl="1" indent="-457200">
              <a:buFont typeface="Wingdings" panose="05000000000000000000" pitchFamily="2" charset="2"/>
              <a:buChar char="§"/>
            </a:pPr>
            <a:r>
              <a:rPr lang="en-US" sz="2000"/>
              <a:t>Human Reader kits</a:t>
            </a:r>
          </a:p>
        </p:txBody>
      </p:sp>
    </p:spTree>
    <p:extLst>
      <p:ext uri="{BB962C8B-B14F-4D97-AF65-F5344CB8AC3E}">
        <p14:creationId xmlns:p14="http://schemas.microsoft.com/office/powerpoint/2010/main" val="7868916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678E1-99D4-C135-7AEF-4B44E4C1556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B7DAF13-FD13-0E8B-DDA0-8B9D98E20C0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F5B0C72-F096-F917-9F74-363CF8FEA24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66</a:t>
            </a:fld>
            <a:endParaRPr lang="en-US" noProof="0"/>
          </a:p>
        </p:txBody>
      </p:sp>
      <p:sp>
        <p:nvSpPr>
          <p:cNvPr id="6" name="Content Placeholder 3">
            <a:extLst>
              <a:ext uri="{FF2B5EF4-FFF2-40B4-BE49-F238E27FC236}">
                <a16:creationId xmlns:a16="http://schemas.microsoft.com/office/drawing/2014/main" id="{BF07922D-1761-180C-AD4A-1AF20FE5DB14}"/>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A9B494D2-405C-4D1A-D870-728CA522F67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Initial Shipment of Test Materials</a:t>
            </a:r>
          </a:p>
        </p:txBody>
      </p:sp>
      <p:graphicFrame>
        <p:nvGraphicFramePr>
          <p:cNvPr id="2" name="Content Placeholder 7" descr="A generic table with three data columns and five data rows">
            <a:extLst>
              <a:ext uri="{FF2B5EF4-FFF2-40B4-BE49-F238E27FC236}">
                <a16:creationId xmlns:a16="http://schemas.microsoft.com/office/drawing/2014/main" id="{F3B80B67-F954-AA97-9D0C-66868050C79E}"/>
              </a:ext>
            </a:extLst>
          </p:cNvPr>
          <p:cNvGraphicFramePr>
            <a:graphicFrameLocks/>
          </p:cNvGraphicFramePr>
          <p:nvPr>
            <p:extLst>
              <p:ext uri="{D42A27DB-BD31-4B8C-83A1-F6EECF244321}">
                <p14:modId xmlns:p14="http://schemas.microsoft.com/office/powerpoint/2010/main" val="464951549"/>
              </p:ext>
            </p:extLst>
          </p:nvPr>
        </p:nvGraphicFramePr>
        <p:xfrm>
          <a:off x="538954" y="1573494"/>
          <a:ext cx="11102882" cy="4487219"/>
        </p:xfrm>
        <a:graphic>
          <a:graphicData uri="http://schemas.openxmlformats.org/drawingml/2006/table">
            <a:tbl>
              <a:tblPr firstRow="1" bandRow="1">
                <a:tableStyleId>{5C22544A-7EE6-4342-B048-85BDC9FD1C3A}</a:tableStyleId>
              </a:tblPr>
              <a:tblGrid>
                <a:gridCol w="3828509">
                  <a:extLst>
                    <a:ext uri="{9D8B030D-6E8A-4147-A177-3AD203B41FA5}">
                      <a16:colId xmlns:a16="http://schemas.microsoft.com/office/drawing/2014/main" val="554589900"/>
                    </a:ext>
                  </a:extLst>
                </a:gridCol>
                <a:gridCol w="3459014">
                  <a:extLst>
                    <a:ext uri="{9D8B030D-6E8A-4147-A177-3AD203B41FA5}">
                      <a16:colId xmlns:a16="http://schemas.microsoft.com/office/drawing/2014/main" val="258325412"/>
                    </a:ext>
                  </a:extLst>
                </a:gridCol>
                <a:gridCol w="3815359">
                  <a:extLst>
                    <a:ext uri="{9D8B030D-6E8A-4147-A177-3AD203B41FA5}">
                      <a16:colId xmlns:a16="http://schemas.microsoft.com/office/drawing/2014/main" val="4175167621"/>
                    </a:ext>
                  </a:extLst>
                </a:gridCol>
              </a:tblGrid>
              <a:tr h="404862">
                <a:tc>
                  <a:txBody>
                    <a:bodyPr/>
                    <a:lstStyle/>
                    <a:p>
                      <a:pPr algn="ctr"/>
                      <a:r>
                        <a:rPr lang="en-US" sz="1800" b="0">
                          <a:solidFill>
                            <a:srgbClr val="FFFFFF"/>
                          </a:solidFill>
                          <a:latin typeface="+mj-lt"/>
                        </a:rPr>
                        <a:t>Accommodation</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1800" b="0">
                          <a:solidFill>
                            <a:srgbClr val="FFFFFF"/>
                          </a:solidFill>
                          <a:latin typeface="+mj-lt"/>
                        </a:rPr>
                        <a:t>Students testing Online</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1800" b="0">
                          <a:solidFill>
                            <a:srgbClr val="FFFFFF"/>
                          </a:solidFill>
                          <a:latin typeface="+mj-lt"/>
                        </a:rPr>
                        <a:t>Students Testing Paper</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1450755">
                <a:tc>
                  <a:txBody>
                    <a:bodyPr/>
                    <a:lstStyle/>
                    <a:p>
                      <a:pPr algn="l">
                        <a:defRPr sz="1800"/>
                      </a:pPr>
                      <a:r>
                        <a:rPr lang="en-GB" sz="1600" b="0" noProof="1">
                          <a:solidFill>
                            <a:schemeClr val="tx2"/>
                          </a:solidFill>
                          <a:latin typeface="Plus Jakarta Sans Medium" pitchFamily="2" charset="0"/>
                          <a:ea typeface="Plus Jakarta Sans Medium"/>
                          <a:cs typeface="Plus Jakarta Sans Medium" pitchFamily="2" charset="0"/>
                          <a:sym typeface="Plus Jakarta Sans"/>
                        </a:rPr>
                        <a:t>Human Signer - Math</a:t>
                      </a:r>
                    </a:p>
                  </a:txBody>
                  <a:tcPr marL="90000"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Test book used as a Human Reader script that includes same questions as the online human reader test is shipped to school . </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A Human Reader Kit is sent to school. Kit contains: Two student test books, student answer document, ruler-protractor-math reference sheet as needed.</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11808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Human Signer - ELA</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Test book used as a Human Reader script that includes same questions as the online human reader test is shipped to school . </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A Human Reader Kit is sent to school. Kit contains: Two student test books, student answer document, ELA reference sheets.</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8559483"/>
                  </a:ext>
                </a:extLst>
              </a:tr>
              <a:tr h="14507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600" b="0" i="0" u="none" strike="noStrike" kern="1200" cap="none" spc="0" normalizeH="0" baseline="0" noProof="1">
                          <a:ln>
                            <a:noFill/>
                          </a:ln>
                          <a:solidFill>
                            <a:srgbClr val="0D004D"/>
                          </a:solidFill>
                          <a:effectLst/>
                          <a:uLnTx/>
                          <a:uFillTx/>
                          <a:latin typeface="Plus Jakarta Sans Medium" pitchFamily="2" charset="0"/>
                          <a:ea typeface="Plus Jakarta Sans Medium"/>
                          <a:cs typeface="Plus Jakarta Sans Medium" pitchFamily="2" charset="0"/>
                          <a:sym typeface="Plus Jakarta Sans"/>
                        </a:rPr>
                        <a:t>Human Reader/Read Aloud - Math</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Test book used as a Human Reader script that includes same questions as the online human reader test is shipped to school . </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A Human Reader Kit is sent to school. Kit contains: Two student test books, student answer document, ruler-protractor-math reference sheet as needed.</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8094102"/>
                  </a:ext>
                </a:extLst>
              </a:tr>
            </a:tbl>
          </a:graphicData>
        </a:graphic>
      </p:graphicFrame>
    </p:spTree>
    <p:extLst>
      <p:ext uri="{BB962C8B-B14F-4D97-AF65-F5344CB8AC3E}">
        <p14:creationId xmlns:p14="http://schemas.microsoft.com/office/powerpoint/2010/main" val="34160366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9A446-087F-552A-3010-22D3AAFFE25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A6220C4-5B82-C402-D592-3EB1AEEAFEB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057EE48-838F-D223-12AC-1691E9B1B46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67</a:t>
            </a:fld>
            <a:endParaRPr lang="en-US" noProof="0"/>
          </a:p>
        </p:txBody>
      </p:sp>
      <p:sp>
        <p:nvSpPr>
          <p:cNvPr id="6" name="Content Placeholder 3">
            <a:extLst>
              <a:ext uri="{FF2B5EF4-FFF2-40B4-BE49-F238E27FC236}">
                <a16:creationId xmlns:a16="http://schemas.microsoft.com/office/drawing/2014/main" id="{B76EAF72-1CE9-5314-D811-F414E14A6B1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5AE06E56-3AAB-8548-3242-29C7AEAEED4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Initial Shipment of Test Materials</a:t>
            </a:r>
          </a:p>
        </p:txBody>
      </p:sp>
      <p:graphicFrame>
        <p:nvGraphicFramePr>
          <p:cNvPr id="2" name="Content Placeholder 7" descr="A generic table with three data columns and five data rows">
            <a:extLst>
              <a:ext uri="{FF2B5EF4-FFF2-40B4-BE49-F238E27FC236}">
                <a16:creationId xmlns:a16="http://schemas.microsoft.com/office/drawing/2014/main" id="{1334805C-189A-49B6-8926-3BD6ABF01C6E}"/>
              </a:ext>
            </a:extLst>
          </p:cNvPr>
          <p:cNvGraphicFramePr>
            <a:graphicFrameLocks/>
          </p:cNvGraphicFramePr>
          <p:nvPr>
            <p:extLst>
              <p:ext uri="{D42A27DB-BD31-4B8C-83A1-F6EECF244321}">
                <p14:modId xmlns:p14="http://schemas.microsoft.com/office/powerpoint/2010/main" val="2923526201"/>
              </p:ext>
            </p:extLst>
          </p:nvPr>
        </p:nvGraphicFramePr>
        <p:xfrm>
          <a:off x="538954" y="1573494"/>
          <a:ext cx="11102882" cy="3166257"/>
        </p:xfrm>
        <a:graphic>
          <a:graphicData uri="http://schemas.openxmlformats.org/drawingml/2006/table">
            <a:tbl>
              <a:tblPr firstRow="1" bandRow="1">
                <a:tableStyleId>{5C22544A-7EE6-4342-B048-85BDC9FD1C3A}</a:tableStyleId>
              </a:tblPr>
              <a:tblGrid>
                <a:gridCol w="3828509">
                  <a:extLst>
                    <a:ext uri="{9D8B030D-6E8A-4147-A177-3AD203B41FA5}">
                      <a16:colId xmlns:a16="http://schemas.microsoft.com/office/drawing/2014/main" val="554589900"/>
                    </a:ext>
                  </a:extLst>
                </a:gridCol>
                <a:gridCol w="3459014">
                  <a:extLst>
                    <a:ext uri="{9D8B030D-6E8A-4147-A177-3AD203B41FA5}">
                      <a16:colId xmlns:a16="http://schemas.microsoft.com/office/drawing/2014/main" val="258325412"/>
                    </a:ext>
                  </a:extLst>
                </a:gridCol>
                <a:gridCol w="3815359">
                  <a:extLst>
                    <a:ext uri="{9D8B030D-6E8A-4147-A177-3AD203B41FA5}">
                      <a16:colId xmlns:a16="http://schemas.microsoft.com/office/drawing/2014/main" val="4175167621"/>
                    </a:ext>
                  </a:extLst>
                </a:gridCol>
              </a:tblGrid>
              <a:tr h="404862">
                <a:tc>
                  <a:txBody>
                    <a:bodyPr/>
                    <a:lstStyle/>
                    <a:p>
                      <a:pPr algn="ctr"/>
                      <a:r>
                        <a:rPr lang="en-US" sz="1800" b="0">
                          <a:solidFill>
                            <a:srgbClr val="FFFFFF"/>
                          </a:solidFill>
                          <a:latin typeface="+mj-lt"/>
                        </a:rPr>
                        <a:t>Accommodation</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1800" b="0">
                          <a:solidFill>
                            <a:srgbClr val="FFFFFF"/>
                          </a:solidFill>
                          <a:latin typeface="+mj-lt"/>
                        </a:rPr>
                        <a:t>Students testing Online</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1800" b="0">
                          <a:solidFill>
                            <a:srgbClr val="FFFFFF"/>
                          </a:solidFill>
                          <a:latin typeface="+mj-lt"/>
                        </a:rPr>
                        <a:t>Students Testing Paper</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1450755">
                <a:tc>
                  <a:txBody>
                    <a:bodyPr/>
                    <a:lstStyle/>
                    <a:p>
                      <a:pPr algn="l">
                        <a:defRPr sz="1800"/>
                      </a:pPr>
                      <a:r>
                        <a:rPr lang="en-GB" sz="1600" b="0" noProof="1">
                          <a:solidFill>
                            <a:schemeClr val="tx2"/>
                          </a:solidFill>
                          <a:latin typeface="Plus Jakarta Sans Medium"/>
                          <a:ea typeface="Plus Jakarta Sans Medium"/>
                          <a:cs typeface="Plus Jakarta Sans Medium"/>
                          <a:sym typeface="Plus Jakarta Sans"/>
                        </a:rPr>
                        <a:t>Human Reader/Read Aloud - ELA</a:t>
                      </a:r>
                    </a:p>
                  </a:txBody>
                  <a:tcPr marL="90000"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Test book used as a Human Reader script that includes same questions as the online human reader test is shipped to school . </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A Human Reader Kit is sent to school. Kit contains: Two (2) Student test books, student answer document, ELA reference sheets.</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1180847">
                <a:tc>
                  <a:txBody>
                    <a:bodyPr/>
                    <a:lstStyle/>
                    <a:p>
                      <a:pPr algn="l">
                        <a:defRPr sz="1800"/>
                      </a:pPr>
                      <a:r>
                        <a:rPr lang="en-GB" sz="1600" b="0" noProof="1">
                          <a:solidFill>
                            <a:schemeClr val="tx2"/>
                          </a:solidFill>
                          <a:latin typeface="Plus Jakarta Sans Medium"/>
                          <a:ea typeface="Plus Jakarta Sans Medium"/>
                          <a:cs typeface="Plus Jakarta Sans Medium"/>
                          <a:sym typeface="Plus Jakarta Sans"/>
                        </a:rPr>
                        <a:t>Large Print</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N/A</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Medium" panose="020B0604030504040204"/>
                          <a:ea typeface="+mn-ea"/>
                          <a:cs typeface="+mn-cs"/>
                        </a:rPr>
                        <a:t>A Large Print Kit is sent to schools. Kit contains: Student test book, student answer document, ruler-protractor-math or ELA reference sheet as needed</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8559483"/>
                  </a:ext>
                </a:extLst>
              </a:tr>
            </a:tbl>
          </a:graphicData>
        </a:graphic>
      </p:graphicFrame>
    </p:spTree>
    <p:extLst>
      <p:ext uri="{BB962C8B-B14F-4D97-AF65-F5344CB8AC3E}">
        <p14:creationId xmlns:p14="http://schemas.microsoft.com/office/powerpoint/2010/main" val="7821025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123F3-3830-ADCB-76B8-D958A36095C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C08EF2E-21CE-854C-238E-A8D002C21C0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BF4F429-3A16-4C44-1058-028F424F392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68</a:t>
            </a:fld>
            <a:endParaRPr lang="en-US" noProof="0"/>
          </a:p>
        </p:txBody>
      </p:sp>
      <p:sp>
        <p:nvSpPr>
          <p:cNvPr id="6" name="Content Placeholder 3">
            <a:extLst>
              <a:ext uri="{FF2B5EF4-FFF2-40B4-BE49-F238E27FC236}">
                <a16:creationId xmlns:a16="http://schemas.microsoft.com/office/drawing/2014/main" id="{DA0CF1E7-F970-0AC7-F352-505BDF2DD61C}"/>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Upon receipt of test materials, Test Coordinators should: </a:t>
            </a:r>
          </a:p>
          <a:p>
            <a:pPr marL="457200" indent="-457200">
              <a:buFont typeface="Wingdings" panose="05000000000000000000" pitchFamily="2" charset="2"/>
              <a:buChar char="§"/>
            </a:pPr>
            <a:r>
              <a:rPr lang="en-US" sz="2200"/>
              <a:t>Remove the Packing List, chain of custody Form, and Test Coordinator Kit from Box 1.</a:t>
            </a:r>
          </a:p>
          <a:p>
            <a:pPr marL="457200" indent="-457200">
              <a:buFont typeface="Wingdings" panose="05000000000000000000" pitchFamily="2" charset="2"/>
              <a:buChar char="§"/>
            </a:pPr>
            <a:r>
              <a:rPr lang="en-US" sz="2200"/>
              <a:t>Inventory materials immediately to verify that all were received and that there is an adequate number for administration.</a:t>
            </a:r>
          </a:p>
          <a:p>
            <a:pPr marL="918000" lvl="1" indent="-457200">
              <a:buFont typeface="Wingdings" panose="05000000000000000000" pitchFamily="2" charset="2"/>
              <a:buChar char="§"/>
            </a:pPr>
            <a:r>
              <a:rPr lang="en-US" sz="2000"/>
              <a:t>Count the number of shrink-wrapped packages only. Shrink-wrapped packages may be opened four school days before testing.</a:t>
            </a:r>
          </a:p>
          <a:p>
            <a:pPr marL="457200" indent="-457200">
              <a:buFont typeface="Wingdings" panose="05000000000000000000" pitchFamily="2" charset="2"/>
              <a:buChar char="§"/>
            </a:pPr>
            <a:r>
              <a:rPr lang="en-US" sz="2200"/>
              <a:t>Optional: take preID labels out of School Coordinator Kit.</a:t>
            </a:r>
          </a:p>
          <a:p>
            <a:pPr marL="457200" indent="-457200">
              <a:buFont typeface="Wingdings" panose="05000000000000000000" pitchFamily="2" charset="2"/>
              <a:buChar char="§"/>
            </a:pPr>
            <a:r>
              <a:rPr lang="en-US" sz="2200"/>
              <a:t>Test Coordinators may order additional material in ADAM, if necessary.</a:t>
            </a:r>
          </a:p>
          <a:p>
            <a:pPr marL="457200" indent="-457200">
              <a:buFont typeface="Wingdings" panose="05000000000000000000" pitchFamily="2" charset="2"/>
              <a:buChar char="§"/>
            </a:pPr>
            <a:r>
              <a:rPr lang="en-US" sz="2200"/>
              <a:t>Keep all test materials in a centrally locked storage area, with limited access, until testing.</a:t>
            </a:r>
          </a:p>
          <a:p>
            <a:pPr marL="918000" lvl="1" indent="-457200">
              <a:buFont typeface="Wingdings" panose="05000000000000000000" pitchFamily="2" charset="2"/>
              <a:buChar char="§"/>
            </a:pPr>
            <a:r>
              <a:rPr lang="en-US" sz="2000"/>
              <a:t>Ensure that chain of custody procedures are always followed.</a:t>
            </a:r>
          </a:p>
        </p:txBody>
      </p:sp>
      <p:sp>
        <p:nvSpPr>
          <p:cNvPr id="9" name="Title 2">
            <a:extLst>
              <a:ext uri="{FF2B5EF4-FFF2-40B4-BE49-F238E27FC236}">
                <a16:creationId xmlns:a16="http://schemas.microsoft.com/office/drawing/2014/main" id="{08843E41-B200-7802-EFFD-45FA4452CC1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Receipt of Test Materials</a:t>
            </a:r>
          </a:p>
        </p:txBody>
      </p:sp>
    </p:spTree>
    <p:extLst>
      <p:ext uri="{BB962C8B-B14F-4D97-AF65-F5344CB8AC3E}">
        <p14:creationId xmlns:p14="http://schemas.microsoft.com/office/powerpoint/2010/main" val="30163508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F177D-42E3-3858-04AC-1203F7B130C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04BB1F9F-BC13-9B50-753E-4221188533A1}"/>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532F098-7388-B282-CC05-37FB7B3348F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69</a:t>
            </a:fld>
            <a:endParaRPr lang="en-US" noProof="0"/>
          </a:p>
        </p:txBody>
      </p:sp>
      <p:sp>
        <p:nvSpPr>
          <p:cNvPr id="6" name="Content Placeholder 3">
            <a:extLst>
              <a:ext uri="{FF2B5EF4-FFF2-40B4-BE49-F238E27FC236}">
                <a16:creationId xmlns:a16="http://schemas.microsoft.com/office/drawing/2014/main" id="{D2E3151E-43E0-CF10-7A22-D4D725431E15}"/>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200"/>
              <a:t>Document any movement of secure materials before, during, and after testing.</a:t>
            </a:r>
          </a:p>
          <a:p>
            <a:pPr marL="457200" indent="-457200">
              <a:buFont typeface="Wingdings" panose="05000000000000000000" pitchFamily="2" charset="2"/>
              <a:buChar char="§"/>
            </a:pPr>
            <a:r>
              <a:rPr lang="en-US" sz="2200"/>
              <a:t>Schools inventory materials using the chain of custody.</a:t>
            </a:r>
          </a:p>
          <a:p>
            <a:pPr marL="457200" indent="-457200">
              <a:buFont typeface="Wingdings" panose="05000000000000000000" pitchFamily="2" charset="2"/>
              <a:buChar char="§"/>
            </a:pPr>
            <a:r>
              <a:rPr lang="en-US" sz="2200"/>
              <a:t>Deliver paper-based forms and materials to Test Administrators (oral scripts) only on the day of testing, using a chain of custody process.</a:t>
            </a:r>
          </a:p>
          <a:p>
            <a:pPr marL="457200" indent="-457200">
              <a:buFont typeface="Wingdings" panose="05000000000000000000" pitchFamily="2" charset="2"/>
              <a:buChar char="§"/>
            </a:pPr>
            <a:r>
              <a:rPr lang="en-US" sz="2200"/>
              <a:t>Distribute only the content area being assessed.</a:t>
            </a:r>
          </a:p>
          <a:p>
            <a:pPr marL="918000" lvl="1" indent="-457200">
              <a:buFont typeface="Wingdings" panose="05000000000000000000" pitchFamily="2" charset="2"/>
              <a:buChar char="§"/>
            </a:pPr>
            <a:r>
              <a:rPr lang="en-US" sz="2000"/>
              <a:t>As close to testing time as possible</a:t>
            </a:r>
          </a:p>
          <a:p>
            <a:pPr marL="457200" indent="-457200">
              <a:buFont typeface="Wingdings" panose="05000000000000000000" pitchFamily="2" charset="2"/>
              <a:buChar char="§"/>
            </a:pPr>
            <a:r>
              <a:rPr lang="en-US" sz="2200"/>
              <a:t>Return materials to a designated secure location.</a:t>
            </a:r>
          </a:p>
          <a:p>
            <a:pPr marL="918000" lvl="1" indent="-457200">
              <a:buFont typeface="Wingdings" panose="05000000000000000000" pitchFamily="2" charset="2"/>
              <a:buChar char="§"/>
            </a:pPr>
            <a:r>
              <a:rPr lang="en-US" sz="2000"/>
              <a:t>Not stored in classrooms</a:t>
            </a:r>
          </a:p>
          <a:p>
            <a:pPr marL="918000" lvl="1" indent="-457200">
              <a:buFont typeface="Wingdings" panose="05000000000000000000" pitchFamily="2" charset="2"/>
              <a:buChar char="§"/>
            </a:pPr>
            <a:r>
              <a:rPr lang="en-US" sz="2000"/>
              <a:t>As soon as possible after the unit is complete</a:t>
            </a:r>
          </a:p>
          <a:p>
            <a:pPr marL="457200" indent="-457200">
              <a:buFont typeface="Wingdings" panose="05000000000000000000" pitchFamily="2" charset="2"/>
              <a:buChar char="§"/>
            </a:pPr>
            <a:r>
              <a:rPr lang="en-US" sz="2200"/>
              <a:t>Test Administrators return secure materials to Test Coordinator after testing is completed, including test books used as Human Reader scripts.</a:t>
            </a:r>
          </a:p>
        </p:txBody>
      </p:sp>
      <p:sp>
        <p:nvSpPr>
          <p:cNvPr id="9" name="Title 2">
            <a:extLst>
              <a:ext uri="{FF2B5EF4-FFF2-40B4-BE49-F238E27FC236}">
                <a16:creationId xmlns:a16="http://schemas.microsoft.com/office/drawing/2014/main" id="{90B42C44-CC1D-D212-1E4A-8FD9EC7DACF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Receipt of Test Materials</a:t>
            </a:r>
          </a:p>
        </p:txBody>
      </p:sp>
    </p:spTree>
    <p:extLst>
      <p:ext uri="{BB962C8B-B14F-4D97-AF65-F5344CB8AC3E}">
        <p14:creationId xmlns:p14="http://schemas.microsoft.com/office/powerpoint/2010/main" val="28736025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E00CE-EEEA-0AB8-875F-1D822F8D89F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9965F9E-B4B5-C0E7-8EA5-68805A045468}"/>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281F9BC7-B0EE-D2C8-88B8-33EA497B193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70</a:t>
            </a:fld>
            <a:endParaRPr lang="en-US" noProof="0"/>
          </a:p>
        </p:txBody>
      </p:sp>
      <p:sp>
        <p:nvSpPr>
          <p:cNvPr id="6" name="Content Placeholder 3">
            <a:extLst>
              <a:ext uri="{FF2B5EF4-FFF2-40B4-BE49-F238E27FC236}">
                <a16:creationId xmlns:a16="http://schemas.microsoft.com/office/drawing/2014/main" id="{D6FB2C7C-6DCC-7202-A4F1-3E2B9321C77C}"/>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400"/>
              <a:t>Use a new school chain of custody form for each day of testing the form must include:</a:t>
            </a:r>
          </a:p>
          <a:p>
            <a:pPr marL="918000" lvl="1" indent="-457200">
              <a:buFont typeface="Wingdings" panose="05000000000000000000" pitchFamily="2" charset="2"/>
              <a:buChar char="§"/>
            </a:pPr>
            <a:r>
              <a:rPr lang="en-US" sz="2200"/>
              <a:t>Security barcode/number</a:t>
            </a:r>
          </a:p>
          <a:p>
            <a:pPr marL="918000" lvl="1" indent="-457200">
              <a:buFont typeface="Wingdings" panose="05000000000000000000" pitchFamily="2" charset="2"/>
              <a:buChar char="§"/>
            </a:pPr>
            <a:r>
              <a:rPr lang="en-US" sz="2200"/>
              <a:t>Test Administrator signature</a:t>
            </a:r>
          </a:p>
          <a:p>
            <a:pPr marL="918000" lvl="1" indent="-457200">
              <a:buFont typeface="Wingdings" panose="05000000000000000000" pitchFamily="2" charset="2"/>
              <a:buChar char="§"/>
            </a:pPr>
            <a:r>
              <a:rPr lang="en-US" sz="2200"/>
              <a:t>Date and time checked out</a:t>
            </a:r>
          </a:p>
          <a:p>
            <a:pPr marL="918000" lvl="1" indent="-457200">
              <a:buFont typeface="Wingdings" panose="05000000000000000000" pitchFamily="2" charset="2"/>
              <a:buChar char="§"/>
            </a:pPr>
            <a:r>
              <a:rPr lang="en-US" sz="2200"/>
              <a:t>Test Coordinator (or designee) signature for return</a:t>
            </a:r>
          </a:p>
          <a:p>
            <a:pPr marL="918000" lvl="1" indent="-457200">
              <a:buFont typeface="Wingdings" panose="05000000000000000000" pitchFamily="2" charset="2"/>
              <a:buChar char="§"/>
            </a:pPr>
            <a:r>
              <a:rPr lang="en-US" sz="2200"/>
              <a:t>Date and time returned</a:t>
            </a:r>
          </a:p>
          <a:p>
            <a:pPr marL="457200" indent="-457200">
              <a:buFont typeface="Wingdings" panose="05000000000000000000" pitchFamily="2" charset="2"/>
              <a:buChar char="§"/>
            </a:pPr>
            <a:r>
              <a:rPr lang="en-US" sz="2400"/>
              <a:t>Chain of custody forms are kept on file for three years. If materials are missing, these will be requested. </a:t>
            </a:r>
          </a:p>
          <a:p>
            <a:pPr marL="457200" indent="-457200">
              <a:buFont typeface="Wingdings" panose="05000000000000000000" pitchFamily="2" charset="2"/>
              <a:buChar char="§"/>
            </a:pPr>
            <a:r>
              <a:rPr lang="en-US" sz="2400"/>
              <a:t>Chain of custody forms can be found on the BIE Portal under Administration Resources/Summative Resources/Additional Resources/Forms: </a:t>
            </a:r>
            <a:r>
              <a:rPr lang="en-US" sz="2400">
                <a:solidFill>
                  <a:schemeClr val="accent2">
                    <a:lumMod val="75000"/>
                  </a:schemeClr>
                </a:solidFill>
                <a:hlinkClick r:id="rId2">
                  <a:extLst>
                    <a:ext uri="{A12FA001-AC4F-418D-AE19-62706E023703}">
                      <ahyp:hlinkClr xmlns:ahyp="http://schemas.microsoft.com/office/drawing/2018/hyperlinkcolor" val="tx"/>
                    </a:ext>
                  </a:extLst>
                </a:hlinkClick>
              </a:rPr>
              <a:t>Resources | BIE Portal</a:t>
            </a:r>
            <a:endParaRPr lang="en-US" sz="2400">
              <a:solidFill>
                <a:schemeClr val="accent2">
                  <a:lumMod val="75000"/>
                </a:schemeClr>
              </a:solidFill>
            </a:endParaRPr>
          </a:p>
        </p:txBody>
      </p:sp>
      <p:sp>
        <p:nvSpPr>
          <p:cNvPr id="9" name="Title 2">
            <a:extLst>
              <a:ext uri="{FF2B5EF4-FFF2-40B4-BE49-F238E27FC236}">
                <a16:creationId xmlns:a16="http://schemas.microsoft.com/office/drawing/2014/main" id="{55C70157-EAC6-C1F3-4A6A-BA062C9F549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Chain of Custody Forms</a:t>
            </a:r>
          </a:p>
        </p:txBody>
      </p:sp>
    </p:spTree>
    <p:extLst>
      <p:ext uri="{BB962C8B-B14F-4D97-AF65-F5344CB8AC3E}">
        <p14:creationId xmlns:p14="http://schemas.microsoft.com/office/powerpoint/2010/main" val="4374332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B2F65-6B57-A189-0110-2AB8B1D0BA7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01FAAC7-E915-4BFE-4301-F855EF48CE6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B26C43B-8940-70B3-AF60-6A41FB61CF3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71</a:t>
            </a:fld>
            <a:endParaRPr lang="en-US" noProof="0"/>
          </a:p>
        </p:txBody>
      </p:sp>
      <p:sp>
        <p:nvSpPr>
          <p:cNvPr id="6" name="Content Placeholder 3">
            <a:extLst>
              <a:ext uri="{FF2B5EF4-FFF2-40B4-BE49-F238E27FC236}">
                <a16:creationId xmlns:a16="http://schemas.microsoft.com/office/drawing/2014/main" id="{9C4A2A6C-5588-3180-834F-D0D9248907CC}"/>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Keep all boxes in which the test materials were delivered and use them to return Scorable and Nonscorable materials after testing is completed.</a:t>
            </a:r>
          </a:p>
          <a:p>
            <a:pPr marL="457200" indent="-457200">
              <a:buFont typeface="Wingdings" panose="05000000000000000000" pitchFamily="2" charset="2"/>
              <a:buChar char="§"/>
            </a:pPr>
            <a:r>
              <a:rPr lang="en-US" sz="2600"/>
              <a:t>Report the following occurrences immediately to BIE using the Form to Report Contaminated, Damaged, or Missing Materials (see Appendix E of Test Coordinator Manual):</a:t>
            </a:r>
          </a:p>
          <a:p>
            <a:pPr marL="918000" lvl="1" indent="-457200">
              <a:buFont typeface="Wingdings" panose="05000000000000000000" pitchFamily="2" charset="2"/>
              <a:buChar char="§"/>
            </a:pPr>
            <a:r>
              <a:rPr lang="en-US" sz="2400"/>
              <a:t>Non-receipt of any materials listed on the School Packing List</a:t>
            </a:r>
          </a:p>
          <a:p>
            <a:pPr marL="918000" lvl="1" indent="-457200">
              <a:buFont typeface="Wingdings" panose="05000000000000000000" pitchFamily="2" charset="2"/>
              <a:buChar char="§"/>
            </a:pPr>
            <a:r>
              <a:rPr lang="en-US" sz="2400"/>
              <a:t>Discovery of damaged test material</a:t>
            </a:r>
          </a:p>
          <a:p>
            <a:pPr marL="918000" lvl="1" indent="-457200">
              <a:buFont typeface="Wingdings" panose="05000000000000000000" pitchFamily="2" charset="2"/>
              <a:buChar char="§"/>
            </a:pPr>
            <a:r>
              <a:rPr lang="en-US" sz="2400"/>
              <a:t>Discovery of missing or duplicate sequence numbers on any Test Booklets</a:t>
            </a:r>
          </a:p>
        </p:txBody>
      </p:sp>
      <p:sp>
        <p:nvSpPr>
          <p:cNvPr id="9" name="Title 2">
            <a:extLst>
              <a:ext uri="{FF2B5EF4-FFF2-40B4-BE49-F238E27FC236}">
                <a16:creationId xmlns:a16="http://schemas.microsoft.com/office/drawing/2014/main" id="{8F34A9F1-DDCB-3DD4-A72A-451DA87E8AA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Documenting &amp; Storing Test Materials</a:t>
            </a:r>
          </a:p>
        </p:txBody>
      </p:sp>
    </p:spTree>
    <p:extLst>
      <p:ext uri="{BB962C8B-B14F-4D97-AF65-F5344CB8AC3E}">
        <p14:creationId xmlns:p14="http://schemas.microsoft.com/office/powerpoint/2010/main" val="18292223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DF6DB-EBA6-90A8-3953-48D41E5524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39827-A1B5-63AD-AAC9-ADF19FDE6364}"/>
              </a:ext>
            </a:extLst>
          </p:cNvPr>
          <p:cNvSpPr>
            <a:spLocks noGrp="1"/>
          </p:cNvSpPr>
          <p:nvPr>
            <p:ph type="ctrTitle"/>
          </p:nvPr>
        </p:nvSpPr>
        <p:spPr/>
        <p:txBody>
          <a:bodyPr/>
          <a:lstStyle/>
          <a:p>
            <a:r>
              <a:rPr lang="en-US"/>
              <a:t>During Testing</a:t>
            </a:r>
          </a:p>
        </p:txBody>
      </p:sp>
      <p:pic>
        <p:nvPicPr>
          <p:cNvPr id="4" name="Picture 3">
            <a:extLst>
              <a:ext uri="{FF2B5EF4-FFF2-40B4-BE49-F238E27FC236}">
                <a16:creationId xmlns:a16="http://schemas.microsoft.com/office/drawing/2014/main" id="{9A818824-5FFB-9789-3D21-25B01246CEE0}"/>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11252055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BB14C-0E22-4670-768B-E690DFA7BAE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98FB59A-EF91-7D01-90BC-C5AFDB9EC6C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2625AEB-45A0-2D02-4646-CB965C6BC8F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73</a:t>
            </a:fld>
            <a:endParaRPr lang="en-US" noProof="0"/>
          </a:p>
        </p:txBody>
      </p:sp>
      <p:sp>
        <p:nvSpPr>
          <p:cNvPr id="6" name="Content Placeholder 3">
            <a:extLst>
              <a:ext uri="{FF2B5EF4-FFF2-40B4-BE49-F238E27FC236}">
                <a16:creationId xmlns:a16="http://schemas.microsoft.com/office/drawing/2014/main" id="{E027357B-3306-03AF-CDF5-369ABBFC99A8}"/>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Summative Additional Order (AO) window:</a:t>
            </a:r>
          </a:p>
          <a:p>
            <a:pPr marL="457200" indent="-457200">
              <a:buFont typeface="Wingdings" panose="05000000000000000000" pitchFamily="2" charset="2"/>
              <a:buChar char="§"/>
            </a:pPr>
            <a:r>
              <a:rPr lang="en-US" sz="2200"/>
              <a:t>Order at least 5 days prior to test administration but after the initial order is received.</a:t>
            </a:r>
          </a:p>
          <a:p>
            <a:pPr marL="457200" indent="-457200">
              <a:buFont typeface="Wingdings" panose="05000000000000000000" pitchFamily="2" charset="2"/>
              <a:buChar char="§"/>
            </a:pPr>
            <a:r>
              <a:rPr lang="en-US" sz="2200"/>
              <a:t>It is the school Test Coordinator’s responsibility to understand the additional order window and return dates and process.</a:t>
            </a:r>
          </a:p>
        </p:txBody>
      </p:sp>
      <p:sp>
        <p:nvSpPr>
          <p:cNvPr id="9" name="Title 2">
            <a:extLst>
              <a:ext uri="{FF2B5EF4-FFF2-40B4-BE49-F238E27FC236}">
                <a16:creationId xmlns:a16="http://schemas.microsoft.com/office/drawing/2014/main" id="{5D5B52CF-DCF8-B3B7-7BB1-2CBBF6E66F4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Additional Order Window</a:t>
            </a:r>
          </a:p>
        </p:txBody>
      </p:sp>
      <p:graphicFrame>
        <p:nvGraphicFramePr>
          <p:cNvPr id="2" name="Content Placeholder 7" descr="A generic table with three data columns and five data rows">
            <a:extLst>
              <a:ext uri="{FF2B5EF4-FFF2-40B4-BE49-F238E27FC236}">
                <a16:creationId xmlns:a16="http://schemas.microsoft.com/office/drawing/2014/main" id="{40460440-EF8D-AAC3-4463-762172D4C590}"/>
              </a:ext>
            </a:extLst>
          </p:cNvPr>
          <p:cNvGraphicFramePr>
            <a:graphicFrameLocks/>
          </p:cNvGraphicFramePr>
          <p:nvPr>
            <p:extLst>
              <p:ext uri="{D42A27DB-BD31-4B8C-83A1-F6EECF244321}">
                <p14:modId xmlns:p14="http://schemas.microsoft.com/office/powerpoint/2010/main" val="1670113098"/>
              </p:ext>
            </p:extLst>
          </p:nvPr>
        </p:nvGraphicFramePr>
        <p:xfrm>
          <a:off x="2891769" y="3817104"/>
          <a:ext cx="6408461" cy="2207394"/>
        </p:xfrm>
        <a:graphic>
          <a:graphicData uri="http://schemas.openxmlformats.org/drawingml/2006/table">
            <a:tbl>
              <a:tblPr firstRow="1" bandRow="1">
                <a:tableStyleId>{5C22544A-7EE6-4342-B048-85BDC9FD1C3A}</a:tableStyleId>
              </a:tblPr>
              <a:tblGrid>
                <a:gridCol w="3341606">
                  <a:extLst>
                    <a:ext uri="{9D8B030D-6E8A-4147-A177-3AD203B41FA5}">
                      <a16:colId xmlns:a16="http://schemas.microsoft.com/office/drawing/2014/main" val="258325412"/>
                    </a:ext>
                  </a:extLst>
                </a:gridCol>
                <a:gridCol w="3066855">
                  <a:extLst>
                    <a:ext uri="{9D8B030D-6E8A-4147-A177-3AD203B41FA5}">
                      <a16:colId xmlns:a16="http://schemas.microsoft.com/office/drawing/2014/main" val="4175167621"/>
                    </a:ext>
                  </a:extLst>
                </a:gridCol>
              </a:tblGrid>
              <a:tr h="333896">
                <a:tc>
                  <a:txBody>
                    <a:bodyPr/>
                    <a:lstStyle/>
                    <a:p>
                      <a:pPr algn="ctr"/>
                      <a:endParaRPr lang="en-GB" sz="1800" b="0">
                        <a:solidFill>
                          <a:srgbClr val="FFFFFF"/>
                        </a:solidFill>
                        <a:latin typeface="+mj-lt"/>
                      </a:endParaRP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0">
                          <a:solidFill>
                            <a:srgbClr val="FFFFFF"/>
                          </a:solidFill>
                          <a:latin typeface="+mj-lt"/>
                        </a:rPr>
                        <a:t>Dates</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585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Additional Order window</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March 9 – May 1, 2026</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r h="585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Return Materials (Scorable)</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May 4, 2026</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585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Return Materials (Non-Scorable)</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May 15, 2026</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7498"/>
                  </a:ext>
                </a:extLst>
              </a:tr>
            </a:tbl>
          </a:graphicData>
        </a:graphic>
      </p:graphicFrame>
    </p:spTree>
    <p:extLst>
      <p:ext uri="{BB962C8B-B14F-4D97-AF65-F5344CB8AC3E}">
        <p14:creationId xmlns:p14="http://schemas.microsoft.com/office/powerpoint/2010/main" val="20989440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33CB3-F179-FF1C-A4C7-74706787826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E331E0E-8350-51E2-2CBD-C47F86D05F9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85BB95B-3344-2DB8-E6A6-3A2E3F6AC1F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74</a:t>
            </a:fld>
            <a:endParaRPr lang="en-US" noProof="0"/>
          </a:p>
        </p:txBody>
      </p:sp>
      <p:sp>
        <p:nvSpPr>
          <p:cNvPr id="6" name="Content Placeholder 3">
            <a:extLst>
              <a:ext uri="{FF2B5EF4-FFF2-40B4-BE49-F238E27FC236}">
                <a16:creationId xmlns:a16="http://schemas.microsoft.com/office/drawing/2014/main" id="{0A4676DA-CD9C-4533-44C8-63C09887A81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dirty="0"/>
              <a:t>Orders can be only be submitted in ADAM by the Test Coordinator.</a:t>
            </a:r>
          </a:p>
          <a:p>
            <a:pPr marL="457200" indent="-457200">
              <a:buFont typeface="Wingdings" panose="05000000000000000000" pitchFamily="2" charset="2"/>
              <a:buChar char="§"/>
            </a:pPr>
            <a:r>
              <a:rPr lang="en-US" sz="2600" dirty="0"/>
              <a:t>BIE will only approve additional orders for accommodated materials if the ordered materials can be matched to a student registration in ADAM.</a:t>
            </a:r>
          </a:p>
          <a:p>
            <a:pPr marL="918000" lvl="1" indent="-457200">
              <a:buFont typeface="Wingdings" panose="05000000000000000000" pitchFamily="2" charset="2"/>
              <a:buChar char="§"/>
            </a:pPr>
            <a:r>
              <a:rPr lang="en-US" sz="2400" dirty="0"/>
              <a:t>Once an order is placed, contact the BIE so they can review and approve as soon as possible.</a:t>
            </a:r>
          </a:p>
          <a:p>
            <a:pPr marL="457200" indent="-457200">
              <a:buFont typeface="Wingdings" panose="05000000000000000000" pitchFamily="2" charset="2"/>
              <a:buChar char="§"/>
            </a:pPr>
            <a:r>
              <a:rPr lang="en-US" sz="2600" dirty="0"/>
              <a:t>Accommodations information must be entered on the student's profile before placing the additional order.</a:t>
            </a:r>
          </a:p>
        </p:txBody>
      </p:sp>
      <p:sp>
        <p:nvSpPr>
          <p:cNvPr id="9" name="Title 2">
            <a:extLst>
              <a:ext uri="{FF2B5EF4-FFF2-40B4-BE49-F238E27FC236}">
                <a16:creationId xmlns:a16="http://schemas.microsoft.com/office/drawing/2014/main" id="{D8A6AEA6-D417-F0F8-7C07-9F2BCC2446C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Additional Orders</a:t>
            </a:r>
          </a:p>
        </p:txBody>
      </p:sp>
    </p:spTree>
    <p:extLst>
      <p:ext uri="{BB962C8B-B14F-4D97-AF65-F5344CB8AC3E}">
        <p14:creationId xmlns:p14="http://schemas.microsoft.com/office/powerpoint/2010/main" val="26286902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DF1B2-02E7-61C5-3F7B-D129495B985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8B39370-9BF5-81C2-D625-9023374F26F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5FE6AFD-D5E5-F639-CD39-6B370CB4D2A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75</a:t>
            </a:fld>
            <a:endParaRPr lang="en-US" noProof="0"/>
          </a:p>
        </p:txBody>
      </p:sp>
      <p:sp>
        <p:nvSpPr>
          <p:cNvPr id="6" name="Content Placeholder 3">
            <a:extLst>
              <a:ext uri="{FF2B5EF4-FFF2-40B4-BE49-F238E27FC236}">
                <a16:creationId xmlns:a16="http://schemas.microsoft.com/office/drawing/2014/main" id="{9E2EFB45-E9E1-8C73-6637-1277AF9FA211}"/>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Keep in mind when ordering additional material:</a:t>
            </a:r>
          </a:p>
          <a:p>
            <a:pPr marL="457200" indent="-457200">
              <a:buFont typeface="Wingdings" panose="05000000000000000000" pitchFamily="2" charset="2"/>
              <a:buChar char="§"/>
            </a:pPr>
            <a:r>
              <a:rPr lang="en-US" sz="2600"/>
              <a:t>Do not submit AOs prior to receiving the initial shipment of test materials.</a:t>
            </a:r>
          </a:p>
          <a:p>
            <a:pPr marL="457200" indent="-457200">
              <a:buFont typeface="Wingdings" panose="05000000000000000000" pitchFamily="2" charset="2"/>
              <a:buChar char="§"/>
            </a:pPr>
            <a:r>
              <a:rPr lang="en-US" sz="2600"/>
              <a:t>PreID labels for Paper tests will </a:t>
            </a:r>
            <a:r>
              <a:rPr lang="en-US" sz="2600" u="sng"/>
              <a:t>NOT</a:t>
            </a:r>
            <a:r>
              <a:rPr lang="en-US" sz="2600"/>
              <a:t> be sent with AOs. </a:t>
            </a:r>
          </a:p>
          <a:p>
            <a:pPr marL="457200" indent="-457200">
              <a:buFont typeface="Wingdings" panose="05000000000000000000" pitchFamily="2" charset="2"/>
              <a:buChar char="§"/>
            </a:pPr>
            <a:r>
              <a:rPr lang="en-US" sz="2600"/>
              <a:t>All test materials should be inventoried prior to placing an AO.</a:t>
            </a:r>
          </a:p>
          <a:p>
            <a:pPr marL="457200" indent="-457200">
              <a:buFont typeface="Wingdings" panose="05000000000000000000" pitchFamily="2" charset="2"/>
              <a:buChar char="§"/>
            </a:pPr>
            <a:r>
              <a:rPr lang="en-US" sz="2600"/>
              <a:t>Once an AO is approved, please allow 4-5 business days for shipment and delivery.</a:t>
            </a:r>
          </a:p>
        </p:txBody>
      </p:sp>
      <p:sp>
        <p:nvSpPr>
          <p:cNvPr id="9" name="Title 2">
            <a:extLst>
              <a:ext uri="{FF2B5EF4-FFF2-40B4-BE49-F238E27FC236}">
                <a16:creationId xmlns:a16="http://schemas.microsoft.com/office/drawing/2014/main" id="{196F1E3E-E5AF-5FBF-B068-7BAD16780FDC}"/>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Additional Orders</a:t>
            </a:r>
          </a:p>
        </p:txBody>
      </p:sp>
    </p:spTree>
    <p:extLst>
      <p:ext uri="{BB962C8B-B14F-4D97-AF65-F5344CB8AC3E}">
        <p14:creationId xmlns:p14="http://schemas.microsoft.com/office/powerpoint/2010/main" val="31030105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F01D9-1078-D746-C13C-6EE3B36939D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2B73A54-0AED-71A7-B125-0CAE8D275E21}"/>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8F69D59-20C7-06AD-A822-712F3C2CE88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76</a:t>
            </a:fld>
            <a:endParaRPr lang="en-US" noProof="0"/>
          </a:p>
        </p:txBody>
      </p:sp>
      <p:sp>
        <p:nvSpPr>
          <p:cNvPr id="6" name="Content Placeholder 3">
            <a:extLst>
              <a:ext uri="{FF2B5EF4-FFF2-40B4-BE49-F238E27FC236}">
                <a16:creationId xmlns:a16="http://schemas.microsoft.com/office/drawing/2014/main" id="{6D7F22D9-787A-84CF-E5B7-90B4F4A2817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Keep in mind when ordering additional material:</a:t>
            </a:r>
          </a:p>
          <a:p>
            <a:pPr marL="457200" indent="-457200">
              <a:buFont typeface="Wingdings" panose="05000000000000000000" pitchFamily="2" charset="2"/>
              <a:buChar char="§"/>
            </a:pPr>
            <a:r>
              <a:rPr lang="en-US" sz="2600"/>
              <a:t>Ancillary materials for return shipping are not automatically included in the AO.</a:t>
            </a:r>
          </a:p>
          <a:p>
            <a:pPr marL="918000" lvl="1" indent="-457200">
              <a:buFont typeface="Wingdings" panose="05000000000000000000" pitchFamily="2" charset="2"/>
              <a:buChar char="§"/>
            </a:pPr>
            <a:r>
              <a:rPr lang="en-US" sz="2400"/>
              <a:t>Shipping labels</a:t>
            </a:r>
          </a:p>
          <a:p>
            <a:pPr marL="918000" lvl="1" indent="-457200">
              <a:buFont typeface="Wingdings" panose="05000000000000000000" pitchFamily="2" charset="2"/>
              <a:buChar char="§"/>
            </a:pPr>
            <a:r>
              <a:rPr lang="en-US" sz="2400"/>
              <a:t>Mathematics tools</a:t>
            </a:r>
          </a:p>
          <a:p>
            <a:pPr marL="918000" lvl="1" indent="-457200">
              <a:buFont typeface="Wingdings" panose="05000000000000000000" pitchFamily="2" charset="2"/>
              <a:buChar char="§"/>
            </a:pPr>
            <a:r>
              <a:rPr lang="en-US" sz="2400"/>
              <a:t>Reference sheets</a:t>
            </a:r>
          </a:p>
          <a:p>
            <a:pPr marL="457200" indent="-457200">
              <a:buFont typeface="Wingdings" panose="05000000000000000000" pitchFamily="2" charset="2"/>
              <a:buChar char="§"/>
            </a:pPr>
            <a:r>
              <a:rPr lang="en-US" sz="2600"/>
              <a:t>Account for the need of these additional materials when an AO is placed.</a:t>
            </a:r>
          </a:p>
          <a:p>
            <a:pPr marL="457200" indent="-457200">
              <a:buFont typeface="Wingdings" panose="05000000000000000000" pitchFamily="2" charset="2"/>
              <a:buChar char="§"/>
            </a:pPr>
            <a:r>
              <a:rPr lang="en-US" sz="2600"/>
              <a:t>Check for return labels prior to the end of the testing window as these will not have expedited shipping.</a:t>
            </a:r>
          </a:p>
        </p:txBody>
      </p:sp>
      <p:sp>
        <p:nvSpPr>
          <p:cNvPr id="9" name="Title 2">
            <a:extLst>
              <a:ext uri="{FF2B5EF4-FFF2-40B4-BE49-F238E27FC236}">
                <a16:creationId xmlns:a16="http://schemas.microsoft.com/office/drawing/2014/main" id="{C994699B-26C9-88C9-B510-B8AC91E0FCA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Additional Orders</a:t>
            </a:r>
          </a:p>
        </p:txBody>
      </p:sp>
    </p:spTree>
    <p:extLst>
      <p:ext uri="{BB962C8B-B14F-4D97-AF65-F5344CB8AC3E}">
        <p14:creationId xmlns:p14="http://schemas.microsoft.com/office/powerpoint/2010/main" val="9676746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28234-0035-DD20-82E2-078EFA5B27D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CF48F2A-D7EA-FC10-5CFD-A8EF5AB247D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556BBA4-F45A-659F-091C-990AAAF949E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77</a:t>
            </a:fld>
            <a:endParaRPr lang="en-US" noProof="0"/>
          </a:p>
        </p:txBody>
      </p:sp>
      <p:sp>
        <p:nvSpPr>
          <p:cNvPr id="6" name="Content Placeholder 3">
            <a:extLst>
              <a:ext uri="{FF2B5EF4-FFF2-40B4-BE49-F238E27FC236}">
                <a16:creationId xmlns:a16="http://schemas.microsoft.com/office/drawing/2014/main" id="{6D7A437F-BA56-825A-7D35-9DFC0FD9CA56}"/>
              </a:ext>
            </a:extLst>
          </p:cNvPr>
          <p:cNvSpPr txBox="1">
            <a:spLocks/>
          </p:cNvSpPr>
          <p:nvPr/>
        </p:nvSpPr>
        <p:spPr>
          <a:xfrm>
            <a:off x="550164" y="1462819"/>
            <a:ext cx="6187520"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To place an additional order in ADAM:</a:t>
            </a:r>
          </a:p>
          <a:p>
            <a:pPr marL="457200" indent="-457200">
              <a:buFont typeface="+mj-lt"/>
              <a:buAutoNum type="arabicPeriod"/>
            </a:pPr>
            <a:r>
              <a:rPr lang="en-US" sz="2200"/>
              <a:t>Select Orders, then select Manage Orders.</a:t>
            </a:r>
          </a:p>
          <a:p>
            <a:pPr marL="457200" indent="-457200">
              <a:buFont typeface="+mj-lt"/>
              <a:buAutoNum type="arabicPeriod"/>
            </a:pPr>
            <a:r>
              <a:rPr lang="en-US" sz="2200"/>
              <a:t>Select </a:t>
            </a:r>
            <a:r>
              <a:rPr lang="en-US" sz="2200" b="1"/>
              <a:t>Create Order</a:t>
            </a:r>
            <a:r>
              <a:rPr lang="en-US" sz="2200"/>
              <a:t>.</a:t>
            </a:r>
          </a:p>
          <a:p>
            <a:pPr marL="457200" indent="-457200">
              <a:buFont typeface="+mj-lt"/>
              <a:buAutoNum type="arabicPeriod"/>
            </a:pPr>
            <a:r>
              <a:rPr lang="en-US" sz="2200"/>
              <a:t>Fill out all required information for the new additional order on the Order Details screen, then select </a:t>
            </a:r>
            <a:r>
              <a:rPr lang="en-US" sz="2200" b="1"/>
              <a:t>Go to Order Items</a:t>
            </a:r>
            <a:r>
              <a:rPr lang="en-US" sz="2200"/>
              <a:t>.</a:t>
            </a:r>
          </a:p>
          <a:p>
            <a:pPr marL="457200" indent="-457200">
              <a:buFont typeface="+mj-lt"/>
              <a:buAutoNum type="arabicPeriod"/>
            </a:pPr>
            <a:r>
              <a:rPr lang="en-US" sz="2200"/>
              <a:t>Add all needed items and item quantities, then select </a:t>
            </a:r>
            <a:r>
              <a:rPr lang="en-US" sz="2200" b="1"/>
              <a:t>Go to Confirm Order</a:t>
            </a:r>
            <a:r>
              <a:rPr lang="en-US" sz="2200"/>
              <a:t>.</a:t>
            </a:r>
          </a:p>
          <a:p>
            <a:pPr marL="457200" indent="-457200">
              <a:buFont typeface="+mj-lt"/>
              <a:buAutoNum type="arabicPeriod"/>
            </a:pPr>
            <a:r>
              <a:rPr lang="en-US" sz="2200"/>
              <a:t>Confirm the details and items for your additional order, then contact BIE to approve your order.</a:t>
            </a:r>
          </a:p>
        </p:txBody>
      </p:sp>
      <p:sp>
        <p:nvSpPr>
          <p:cNvPr id="9" name="Title 2">
            <a:extLst>
              <a:ext uri="{FF2B5EF4-FFF2-40B4-BE49-F238E27FC236}">
                <a16:creationId xmlns:a16="http://schemas.microsoft.com/office/drawing/2014/main" id="{BE32D171-992D-C84F-2A4B-65061078102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Creating Additional Orders in ADAM</a:t>
            </a:r>
          </a:p>
        </p:txBody>
      </p:sp>
      <p:pic>
        <p:nvPicPr>
          <p:cNvPr id="2" name="Picture 1">
            <a:extLst>
              <a:ext uri="{FF2B5EF4-FFF2-40B4-BE49-F238E27FC236}">
                <a16:creationId xmlns:a16="http://schemas.microsoft.com/office/drawing/2014/main" id="{0876DD33-3A29-FED2-ABAF-72F939EFFAA7}"/>
              </a:ext>
            </a:extLst>
          </p:cNvPr>
          <p:cNvPicPr>
            <a:picLocks noChangeAspect="1"/>
          </p:cNvPicPr>
          <p:nvPr/>
        </p:nvPicPr>
        <p:blipFill>
          <a:blip r:embed="rId2"/>
          <a:srcRect/>
          <a:stretch/>
        </p:blipFill>
        <p:spPr>
          <a:xfrm>
            <a:off x="8207365" y="1654523"/>
            <a:ext cx="2316266" cy="4325162"/>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07003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6FC4E-CEB2-8E26-F212-B6B60653C39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4436A1E-6E59-62EE-8371-E71DA25DD0B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9D633F1-588C-CDE5-5C57-D02A8FD119D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78</a:t>
            </a:fld>
            <a:endParaRPr lang="en-US" noProof="0"/>
          </a:p>
        </p:txBody>
      </p:sp>
      <p:sp>
        <p:nvSpPr>
          <p:cNvPr id="6" name="Content Placeholder 3">
            <a:extLst>
              <a:ext uri="{FF2B5EF4-FFF2-40B4-BE49-F238E27FC236}">
                <a16:creationId xmlns:a16="http://schemas.microsoft.com/office/drawing/2014/main" id="{1813089B-2BF9-FD77-4E5E-76E2D0B75D0E}"/>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21FA377B-DEF8-9910-DB7B-F12FFCAC760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Creating Additional Orders in ADAM</a:t>
            </a:r>
          </a:p>
        </p:txBody>
      </p:sp>
      <p:pic>
        <p:nvPicPr>
          <p:cNvPr id="2" name="Picture 1" descr="A screenshot of a computer&#10;&#10;Description automatically generated">
            <a:extLst>
              <a:ext uri="{FF2B5EF4-FFF2-40B4-BE49-F238E27FC236}">
                <a16:creationId xmlns:a16="http://schemas.microsoft.com/office/drawing/2014/main" id="{DCEE3D2C-F15A-583E-396F-A594D8AF4763}"/>
              </a:ext>
            </a:extLst>
          </p:cNvPr>
          <p:cNvPicPr>
            <a:picLocks noChangeAspect="1"/>
          </p:cNvPicPr>
          <p:nvPr/>
        </p:nvPicPr>
        <p:blipFill>
          <a:blip r:embed="rId2"/>
          <a:stretch>
            <a:fillRect/>
          </a:stretch>
        </p:blipFill>
        <p:spPr>
          <a:xfrm>
            <a:off x="649554" y="2248489"/>
            <a:ext cx="1981480" cy="325528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computer&#10;&#10;Description automatically generated">
            <a:extLst>
              <a:ext uri="{FF2B5EF4-FFF2-40B4-BE49-F238E27FC236}">
                <a16:creationId xmlns:a16="http://schemas.microsoft.com/office/drawing/2014/main" id="{5D005E8F-5D9C-9B87-D92B-1CC1315B4EA3}"/>
              </a:ext>
            </a:extLst>
          </p:cNvPr>
          <p:cNvPicPr>
            <a:picLocks noChangeAspect="1"/>
          </p:cNvPicPr>
          <p:nvPr/>
        </p:nvPicPr>
        <p:blipFill>
          <a:blip r:embed="rId3"/>
          <a:stretch>
            <a:fillRect/>
          </a:stretch>
        </p:blipFill>
        <p:spPr>
          <a:xfrm>
            <a:off x="4390162" y="1817998"/>
            <a:ext cx="3478490" cy="3028536"/>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descr="A screenshot of a computer&#10;&#10;Description automatically generated">
            <a:extLst>
              <a:ext uri="{FF2B5EF4-FFF2-40B4-BE49-F238E27FC236}">
                <a16:creationId xmlns:a16="http://schemas.microsoft.com/office/drawing/2014/main" id="{C46DA7C1-6EA1-D50E-2124-415FAE7C37F3}"/>
              </a:ext>
            </a:extLst>
          </p:cNvPr>
          <p:cNvPicPr>
            <a:picLocks noChangeAspect="1"/>
          </p:cNvPicPr>
          <p:nvPr/>
        </p:nvPicPr>
        <p:blipFill>
          <a:blip r:embed="rId4"/>
          <a:stretch>
            <a:fillRect/>
          </a:stretch>
        </p:blipFill>
        <p:spPr>
          <a:xfrm>
            <a:off x="2173553" y="3152936"/>
            <a:ext cx="3004827" cy="1446391"/>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screenshot of a computer&#10;&#10;Description automatically generated">
            <a:extLst>
              <a:ext uri="{FF2B5EF4-FFF2-40B4-BE49-F238E27FC236}">
                <a16:creationId xmlns:a16="http://schemas.microsoft.com/office/drawing/2014/main" id="{6985E407-97C1-1D3E-2F34-C5422BF6D442}"/>
              </a:ext>
            </a:extLst>
          </p:cNvPr>
          <p:cNvPicPr>
            <a:picLocks noChangeAspect="1"/>
          </p:cNvPicPr>
          <p:nvPr/>
        </p:nvPicPr>
        <p:blipFill>
          <a:blip r:embed="rId5"/>
          <a:stretch>
            <a:fillRect/>
          </a:stretch>
        </p:blipFill>
        <p:spPr>
          <a:xfrm>
            <a:off x="5909256" y="2575132"/>
            <a:ext cx="3218633" cy="3028536"/>
          </a:xfrm>
          <a:prstGeom prst="rect">
            <a:avLst/>
          </a:prstGeom>
          <a:ln>
            <a:solidFill>
              <a:schemeClr val="bg2"/>
            </a:solidFill>
          </a:ln>
          <a:effectLst>
            <a:outerShdw blurRad="50800" dist="38100" dir="2700000" algn="tl" rotWithShape="0">
              <a:prstClr val="black">
                <a:alpha val="40000"/>
              </a:prstClr>
            </a:outerShdw>
          </a:effectLst>
        </p:spPr>
      </p:pic>
      <p:pic>
        <p:nvPicPr>
          <p:cNvPr id="10" name="Picture 9" descr="A screenshot of a computer&#10;&#10;Description automatically generated">
            <a:extLst>
              <a:ext uri="{FF2B5EF4-FFF2-40B4-BE49-F238E27FC236}">
                <a16:creationId xmlns:a16="http://schemas.microsoft.com/office/drawing/2014/main" id="{EE2CA3CF-2720-201C-3C04-7C08E25B78F9}"/>
              </a:ext>
            </a:extLst>
          </p:cNvPr>
          <p:cNvPicPr>
            <a:picLocks noChangeAspect="1"/>
          </p:cNvPicPr>
          <p:nvPr/>
        </p:nvPicPr>
        <p:blipFill>
          <a:blip r:embed="rId6"/>
          <a:stretch>
            <a:fillRect/>
          </a:stretch>
        </p:blipFill>
        <p:spPr>
          <a:xfrm>
            <a:off x="7868652" y="3332266"/>
            <a:ext cx="3496368" cy="3028536"/>
          </a:xfrm>
          <a:prstGeom prst="rect">
            <a:avLst/>
          </a:prstGeom>
          <a:ln>
            <a:solidFill>
              <a:schemeClr val="bg2"/>
            </a:solidFill>
          </a:ln>
          <a:effectLst>
            <a:outerShdw blurRad="50800" dist="38100" dir="2700000" algn="tl" rotWithShape="0">
              <a:prstClr val="black">
                <a:alpha val="40000"/>
              </a:prstClr>
            </a:outerShdw>
          </a:effectLst>
        </p:spPr>
      </p:pic>
      <p:sp>
        <p:nvSpPr>
          <p:cNvPr id="11" name="Oval 10">
            <a:extLst>
              <a:ext uri="{FF2B5EF4-FFF2-40B4-BE49-F238E27FC236}">
                <a16:creationId xmlns:a16="http://schemas.microsoft.com/office/drawing/2014/main" id="{3D22292B-A48B-1E92-3A00-BD0B10197BBF}"/>
              </a:ext>
            </a:extLst>
          </p:cNvPr>
          <p:cNvSpPr/>
          <p:nvPr/>
        </p:nvSpPr>
        <p:spPr>
          <a:xfrm>
            <a:off x="919003" y="4846534"/>
            <a:ext cx="1215913" cy="346989"/>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2" name="Oval 11">
            <a:extLst>
              <a:ext uri="{FF2B5EF4-FFF2-40B4-BE49-F238E27FC236}">
                <a16:creationId xmlns:a16="http://schemas.microsoft.com/office/drawing/2014/main" id="{C6185518-90EB-5815-AA88-0E99853DFE1E}"/>
              </a:ext>
            </a:extLst>
          </p:cNvPr>
          <p:cNvSpPr/>
          <p:nvPr/>
        </p:nvSpPr>
        <p:spPr>
          <a:xfrm>
            <a:off x="3612470" y="3128213"/>
            <a:ext cx="1717514" cy="55103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3" name="Oval 12">
            <a:extLst>
              <a:ext uri="{FF2B5EF4-FFF2-40B4-BE49-F238E27FC236}">
                <a16:creationId xmlns:a16="http://schemas.microsoft.com/office/drawing/2014/main" id="{1E9FD103-75C3-5FF2-3CB6-52E4E3929637}"/>
              </a:ext>
            </a:extLst>
          </p:cNvPr>
          <p:cNvSpPr/>
          <p:nvPr/>
        </p:nvSpPr>
        <p:spPr>
          <a:xfrm>
            <a:off x="10667735" y="6130386"/>
            <a:ext cx="773758" cy="239821"/>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14803602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0E422-109B-9675-A838-293F0B0B94A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F7A09AF3-6E58-8251-969C-8678B91B70D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BC4FD48-B4AD-0C9C-DB96-0E13DE63ABE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79</a:t>
            </a:fld>
            <a:endParaRPr lang="en-US" noProof="0"/>
          </a:p>
        </p:txBody>
      </p:sp>
      <p:sp>
        <p:nvSpPr>
          <p:cNvPr id="6" name="Content Placeholder 3">
            <a:extLst>
              <a:ext uri="{FF2B5EF4-FFF2-40B4-BE49-F238E27FC236}">
                <a16:creationId xmlns:a16="http://schemas.microsoft.com/office/drawing/2014/main" id="{036A6F54-43E7-97D1-43EA-110A04322334}"/>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School staff proctoring/administering Summative tests in ADAM will </a:t>
            </a:r>
            <a:r>
              <a:rPr lang="en-US" sz="2600" u="sng"/>
              <a:t>NOT</a:t>
            </a:r>
            <a:r>
              <a:rPr lang="en-US" sz="2600"/>
              <a:t> have a user profile in LaunchPad.</a:t>
            </a:r>
          </a:p>
          <a:p>
            <a:pPr marL="457200" indent="-457200">
              <a:buFont typeface="Wingdings" panose="05000000000000000000" pitchFamily="2" charset="2"/>
              <a:buChar char="§"/>
            </a:pPr>
            <a:r>
              <a:rPr lang="en-US" sz="2600"/>
              <a:t>Test administrators, teachers, and any certified staff proctoring tests will access the ADAM proctor dashboard by logging in at </a:t>
            </a:r>
            <a:r>
              <a:rPr lang="en-US" sz="2600">
                <a:solidFill>
                  <a:schemeClr val="accent2">
                    <a:lumMod val="75000"/>
                  </a:schemeClr>
                </a:solidFill>
                <a:hlinkClick r:id="rId2">
                  <a:extLst>
                    <a:ext uri="{A12FA001-AC4F-418D-AE19-62706E023703}">
                      <ahyp:hlinkClr xmlns:ahyp="http://schemas.microsoft.com/office/drawing/2018/hyperlinkcolor" val="tx"/>
                    </a:ext>
                  </a:extLst>
                </a:hlinkClick>
              </a:rPr>
              <a:t>https://ltr.adamexam.com/#/proctor</a:t>
            </a:r>
            <a:r>
              <a:rPr lang="en-US" sz="2600"/>
              <a:t>.</a:t>
            </a:r>
          </a:p>
          <a:p>
            <a:pPr marL="457200" indent="-457200">
              <a:buFont typeface="Wingdings" panose="05000000000000000000" pitchFamily="2" charset="2"/>
              <a:buChar char="§"/>
            </a:pPr>
            <a:r>
              <a:rPr lang="en-US" sz="2600"/>
              <a:t>The proctor dashboard allows proctors to approve &amp; begin student tests, monitor test session progress, and update student statuses as needed.</a:t>
            </a:r>
          </a:p>
          <a:p>
            <a:pPr marL="457200" indent="-457200">
              <a:buFont typeface="Wingdings" panose="05000000000000000000" pitchFamily="2" charset="2"/>
              <a:buChar char="§"/>
            </a:pPr>
            <a:r>
              <a:rPr lang="en-US" sz="2600"/>
              <a:t>Test Coordinators will also be able to access proctor dashboards for all proctor groups created at their school. </a:t>
            </a:r>
          </a:p>
        </p:txBody>
      </p:sp>
      <p:sp>
        <p:nvSpPr>
          <p:cNvPr id="9" name="Title 2">
            <a:extLst>
              <a:ext uri="{FF2B5EF4-FFF2-40B4-BE49-F238E27FC236}">
                <a16:creationId xmlns:a16="http://schemas.microsoft.com/office/drawing/2014/main" id="{5AFC63EC-AE7B-BF83-4C56-FB68B247318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Proctoring in ADAM</a:t>
            </a:r>
          </a:p>
        </p:txBody>
      </p:sp>
    </p:spTree>
    <p:extLst>
      <p:ext uri="{BB962C8B-B14F-4D97-AF65-F5344CB8AC3E}">
        <p14:creationId xmlns:p14="http://schemas.microsoft.com/office/powerpoint/2010/main" val="7629399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FF2C1-048E-1970-2836-DE95B7BAB51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7502143-E7F4-7B66-ECF7-0379293A8EE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6ACAF75-3EA7-F886-2DB9-CA31F12F027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80</a:t>
            </a:fld>
            <a:endParaRPr lang="en-US" noProof="0"/>
          </a:p>
        </p:txBody>
      </p:sp>
      <p:sp>
        <p:nvSpPr>
          <p:cNvPr id="6" name="Content Placeholder 3">
            <a:extLst>
              <a:ext uri="{FF2B5EF4-FFF2-40B4-BE49-F238E27FC236}">
                <a16:creationId xmlns:a16="http://schemas.microsoft.com/office/drawing/2014/main" id="{BDA07530-8C9B-072B-0DBE-1BD76AC3C509}"/>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600"/>
              <a:t>Navigate to </a:t>
            </a:r>
            <a:r>
              <a:rPr lang="en-US" sz="2600">
                <a:solidFill>
                  <a:schemeClr val="accent2">
                    <a:lumMod val="75000"/>
                  </a:schemeClr>
                </a:solidFill>
                <a:hlinkClick r:id="rId2">
                  <a:extLst>
                    <a:ext uri="{A12FA001-AC4F-418D-AE19-62706E023703}">
                      <ahyp:hlinkClr xmlns:ahyp="http://schemas.microsoft.com/office/drawing/2018/hyperlinkcolor" val="tx"/>
                    </a:ext>
                  </a:extLst>
                </a:hlinkClick>
              </a:rPr>
              <a:t>https://ltr.adamexam.com/#/proctor</a:t>
            </a:r>
            <a:r>
              <a:rPr lang="en-US" sz="2600"/>
              <a:t>.</a:t>
            </a:r>
          </a:p>
          <a:p>
            <a:pPr marL="514350" indent="-514350">
              <a:buFont typeface="+mj-lt"/>
              <a:buAutoNum type="arabicPeriod"/>
            </a:pPr>
            <a:r>
              <a:rPr lang="en-US" sz="2600"/>
              <a:t>Enter the test code &amp; proctor password (provided by the Test Coordinator).</a:t>
            </a:r>
          </a:p>
          <a:p>
            <a:pPr marL="514350" indent="-514350">
              <a:buFont typeface="+mj-lt"/>
              <a:buAutoNum type="arabicPeriod"/>
            </a:pPr>
            <a:r>
              <a:rPr lang="en-US" sz="2600"/>
              <a:t>Select </a:t>
            </a:r>
            <a:r>
              <a:rPr lang="en-US" sz="2600" b="1"/>
              <a:t>Submit</a:t>
            </a:r>
            <a:r>
              <a:rPr lang="en-US" sz="2600"/>
              <a:t>.</a:t>
            </a:r>
          </a:p>
        </p:txBody>
      </p:sp>
      <p:sp>
        <p:nvSpPr>
          <p:cNvPr id="9" name="Title 2">
            <a:extLst>
              <a:ext uri="{FF2B5EF4-FFF2-40B4-BE49-F238E27FC236}">
                <a16:creationId xmlns:a16="http://schemas.microsoft.com/office/drawing/2014/main" id="{1A059834-2C2E-C0AF-A0E7-380DAA54DA3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 Login</a:t>
            </a:r>
          </a:p>
        </p:txBody>
      </p:sp>
      <p:pic>
        <p:nvPicPr>
          <p:cNvPr id="2" name="Picture 1">
            <a:extLst>
              <a:ext uri="{FF2B5EF4-FFF2-40B4-BE49-F238E27FC236}">
                <a16:creationId xmlns:a16="http://schemas.microsoft.com/office/drawing/2014/main" id="{01FD3167-A080-571B-211B-4AA447E055D7}"/>
              </a:ext>
            </a:extLst>
          </p:cNvPr>
          <p:cNvPicPr>
            <a:picLocks noChangeAspect="1"/>
          </p:cNvPicPr>
          <p:nvPr/>
        </p:nvPicPr>
        <p:blipFill>
          <a:blip r:embed="rId3"/>
          <a:srcRect/>
          <a:stretch/>
        </p:blipFill>
        <p:spPr>
          <a:xfrm>
            <a:off x="6586389" y="2533208"/>
            <a:ext cx="4883915" cy="2650416"/>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CB80E461-A508-EA92-2DAF-F92EAF02F3E8}"/>
              </a:ext>
            </a:extLst>
          </p:cNvPr>
          <p:cNvSpPr/>
          <p:nvPr/>
        </p:nvSpPr>
        <p:spPr>
          <a:xfrm>
            <a:off x="8325997" y="4632155"/>
            <a:ext cx="1359422" cy="479277"/>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35608510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240B1-C907-CFB0-C468-CBC0883B344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DB7F259-4F6C-E198-481A-260935087FC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05F331C-A3C4-E18E-E501-FE3FCF018DD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81</a:t>
            </a:fld>
            <a:endParaRPr lang="en-US" noProof="0"/>
          </a:p>
        </p:txBody>
      </p:sp>
      <p:sp>
        <p:nvSpPr>
          <p:cNvPr id="6" name="Content Placeholder 3">
            <a:extLst>
              <a:ext uri="{FF2B5EF4-FFF2-40B4-BE49-F238E27FC236}">
                <a16:creationId xmlns:a16="http://schemas.microsoft.com/office/drawing/2014/main" id="{506401B0-29AA-03E7-A9E4-A285AE619AF7}"/>
              </a:ext>
            </a:extLst>
          </p:cNvPr>
          <p:cNvSpPr txBox="1">
            <a:spLocks/>
          </p:cNvSpPr>
          <p:nvPr/>
        </p:nvSpPr>
        <p:spPr>
          <a:xfrm>
            <a:off x="550164" y="1462819"/>
            <a:ext cx="4731699"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4"/>
            </a:pPr>
            <a:r>
              <a:rPr lang="en-US" sz="2600"/>
              <a:t>Select </a:t>
            </a:r>
            <a:r>
              <a:rPr lang="en-US" sz="2600" b="1"/>
              <a:t>Confirm</a:t>
            </a:r>
            <a:r>
              <a:rPr lang="en-US" sz="2600"/>
              <a:t> on the next screen.</a:t>
            </a:r>
          </a:p>
          <a:p>
            <a:pPr marL="514350" indent="-514350">
              <a:buFont typeface="+mj-lt"/>
              <a:buAutoNum type="arabicPeriod" startAt="4"/>
            </a:pPr>
            <a:r>
              <a:rPr lang="en-US" sz="2600"/>
              <a:t>Type your proctor first name &amp; last name.</a:t>
            </a:r>
          </a:p>
          <a:p>
            <a:pPr marL="514350" indent="-514350">
              <a:buFont typeface="+mj-lt"/>
              <a:buAutoNum type="arabicPeriod" startAt="4"/>
            </a:pPr>
            <a:r>
              <a:rPr lang="en-US" sz="2600"/>
              <a:t>Select </a:t>
            </a:r>
            <a:r>
              <a:rPr lang="en-US" sz="2600" b="1"/>
              <a:t>Save</a:t>
            </a:r>
            <a:r>
              <a:rPr lang="en-US" sz="2600"/>
              <a:t>.</a:t>
            </a:r>
          </a:p>
          <a:p>
            <a:pPr marL="514350" indent="-514350">
              <a:buFont typeface="+mj-lt"/>
              <a:buAutoNum type="arabicPeriod" startAt="4"/>
            </a:pPr>
            <a:r>
              <a:rPr lang="en-US" sz="2600"/>
              <a:t>Proctor dashboard will then load. </a:t>
            </a:r>
          </a:p>
        </p:txBody>
      </p:sp>
      <p:sp>
        <p:nvSpPr>
          <p:cNvPr id="9" name="Title 2">
            <a:extLst>
              <a:ext uri="{FF2B5EF4-FFF2-40B4-BE49-F238E27FC236}">
                <a16:creationId xmlns:a16="http://schemas.microsoft.com/office/drawing/2014/main" id="{5DEF3DF6-CFF0-388C-6316-9D884165439C}"/>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 Login</a:t>
            </a:r>
          </a:p>
        </p:txBody>
      </p:sp>
      <p:pic>
        <p:nvPicPr>
          <p:cNvPr id="2" name="Picture 1" descr="A screenshot of a computer&#10;&#10;Description automatically generated">
            <a:extLst>
              <a:ext uri="{FF2B5EF4-FFF2-40B4-BE49-F238E27FC236}">
                <a16:creationId xmlns:a16="http://schemas.microsoft.com/office/drawing/2014/main" id="{4788AC29-9515-E352-324B-BC5F5284ABF6}"/>
              </a:ext>
            </a:extLst>
          </p:cNvPr>
          <p:cNvPicPr>
            <a:picLocks noChangeAspect="1"/>
          </p:cNvPicPr>
          <p:nvPr/>
        </p:nvPicPr>
        <p:blipFill>
          <a:blip r:embed="rId2"/>
          <a:stretch>
            <a:fillRect/>
          </a:stretch>
        </p:blipFill>
        <p:spPr>
          <a:xfrm>
            <a:off x="6734754" y="1958044"/>
            <a:ext cx="3454190" cy="1314172"/>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screenshot of a computer&#10;&#10;AI-generated content may be incorrect.">
            <a:extLst>
              <a:ext uri="{FF2B5EF4-FFF2-40B4-BE49-F238E27FC236}">
                <a16:creationId xmlns:a16="http://schemas.microsoft.com/office/drawing/2014/main" id="{C4263081-8046-7E18-5692-D785E3408D49}"/>
              </a:ext>
            </a:extLst>
          </p:cNvPr>
          <p:cNvPicPr>
            <a:picLocks noChangeAspect="1"/>
          </p:cNvPicPr>
          <p:nvPr/>
        </p:nvPicPr>
        <p:blipFill>
          <a:blip r:embed="rId3"/>
          <a:stretch>
            <a:fillRect/>
          </a:stretch>
        </p:blipFill>
        <p:spPr>
          <a:xfrm>
            <a:off x="5345106" y="3613161"/>
            <a:ext cx="6233486" cy="2331323"/>
          </a:xfrm>
          <a:prstGeom prst="rect">
            <a:avLst/>
          </a:prstGeom>
          <a:effectLst>
            <a:outerShdw blurRad="50800" dist="38100" dir="2700000" algn="tl" rotWithShape="0">
              <a:prstClr val="black">
                <a:alpha val="40000"/>
              </a:prstClr>
            </a:outerShdw>
          </a:effectLst>
        </p:spPr>
      </p:pic>
      <p:sp>
        <p:nvSpPr>
          <p:cNvPr id="10" name="Google Shape;1109;p81">
            <a:extLst>
              <a:ext uri="{FF2B5EF4-FFF2-40B4-BE49-F238E27FC236}">
                <a16:creationId xmlns:a16="http://schemas.microsoft.com/office/drawing/2014/main" id="{4825D92A-0B84-BE44-C8FB-851E3CD94BBB}"/>
              </a:ext>
            </a:extLst>
          </p:cNvPr>
          <p:cNvSpPr/>
          <p:nvPr/>
        </p:nvSpPr>
        <p:spPr>
          <a:xfrm rot="5400000">
            <a:off x="7968337" y="3461250"/>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536256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FA315-7DB4-E070-49A6-FB489ECB482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3F00E90-5462-E5E5-EA57-3C24AC88103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DB61BE6-66F7-7787-BFC1-7E816190D36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82</a:t>
            </a:fld>
            <a:endParaRPr lang="en-US" noProof="0"/>
          </a:p>
        </p:txBody>
      </p:sp>
      <p:sp>
        <p:nvSpPr>
          <p:cNvPr id="6" name="Content Placeholder 3">
            <a:extLst>
              <a:ext uri="{FF2B5EF4-FFF2-40B4-BE49-F238E27FC236}">
                <a16:creationId xmlns:a16="http://schemas.microsoft.com/office/drawing/2014/main" id="{55F112C9-8775-9602-C471-D9B5F605A018}"/>
              </a:ext>
            </a:extLst>
          </p:cNvPr>
          <p:cNvSpPr txBox="1">
            <a:spLocks/>
          </p:cNvSpPr>
          <p:nvPr/>
        </p:nvSpPr>
        <p:spPr>
          <a:xfrm>
            <a:off x="550164" y="1462819"/>
            <a:ext cx="5044520"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School Test Coordinators can monitor student testing status by selecting </a:t>
            </a:r>
            <a:r>
              <a:rPr lang="en-US" sz="2600" b="1"/>
              <a:t>View</a:t>
            </a:r>
            <a:r>
              <a:rPr lang="en-US" sz="2600"/>
              <a:t> under Proctor Groups on the admin card, then selecting </a:t>
            </a:r>
            <a:r>
              <a:rPr lang="en-US" sz="2600" b="1"/>
              <a:t>Proctor</a:t>
            </a:r>
            <a:r>
              <a:rPr lang="en-US" sz="2600"/>
              <a:t> under Actions for a particular proctor group. This will take you to the proctor dashboard for that proctor group.</a:t>
            </a:r>
          </a:p>
        </p:txBody>
      </p:sp>
      <p:sp>
        <p:nvSpPr>
          <p:cNvPr id="9" name="Title 2">
            <a:extLst>
              <a:ext uri="{FF2B5EF4-FFF2-40B4-BE49-F238E27FC236}">
                <a16:creationId xmlns:a16="http://schemas.microsoft.com/office/drawing/2014/main" id="{C351CAB5-5761-7A33-A1A3-3EA8C99773B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Monitoring Proctor Groups</a:t>
            </a:r>
          </a:p>
        </p:txBody>
      </p:sp>
      <p:pic>
        <p:nvPicPr>
          <p:cNvPr id="2" name="Picture 1">
            <a:extLst>
              <a:ext uri="{FF2B5EF4-FFF2-40B4-BE49-F238E27FC236}">
                <a16:creationId xmlns:a16="http://schemas.microsoft.com/office/drawing/2014/main" id="{77B209A0-5AEA-6533-9EBE-FEF64DFAD807}"/>
              </a:ext>
            </a:extLst>
          </p:cNvPr>
          <p:cNvPicPr>
            <a:picLocks noChangeAspect="1"/>
          </p:cNvPicPr>
          <p:nvPr/>
        </p:nvPicPr>
        <p:blipFill>
          <a:blip r:embed="rId2"/>
          <a:srcRect/>
          <a:stretch/>
        </p:blipFill>
        <p:spPr>
          <a:xfrm>
            <a:off x="6597318" y="1860874"/>
            <a:ext cx="4433839" cy="1895165"/>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F69F2F32-669E-D39C-9A91-C056EBE38F6F}"/>
              </a:ext>
            </a:extLst>
          </p:cNvPr>
          <p:cNvPicPr>
            <a:picLocks noChangeAspect="1"/>
          </p:cNvPicPr>
          <p:nvPr/>
        </p:nvPicPr>
        <p:blipFill>
          <a:blip r:embed="rId3"/>
          <a:stretch>
            <a:fillRect/>
          </a:stretch>
        </p:blipFill>
        <p:spPr>
          <a:xfrm>
            <a:off x="6070896" y="4001593"/>
            <a:ext cx="5486682" cy="1771741"/>
          </a:xfrm>
          <a:prstGeom prst="rect">
            <a:avLst/>
          </a:prstGeom>
          <a:ln>
            <a:solidFill>
              <a:schemeClr val="bg2"/>
            </a:solidFill>
          </a:ln>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FE8C9315-941B-1A39-BE9D-A2DABF7ED476}"/>
              </a:ext>
            </a:extLst>
          </p:cNvPr>
          <p:cNvSpPr/>
          <p:nvPr/>
        </p:nvSpPr>
        <p:spPr>
          <a:xfrm>
            <a:off x="8088943" y="2478508"/>
            <a:ext cx="1187405" cy="463258"/>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5" name="Google Shape;1109;p81">
            <a:extLst>
              <a:ext uri="{FF2B5EF4-FFF2-40B4-BE49-F238E27FC236}">
                <a16:creationId xmlns:a16="http://schemas.microsoft.com/office/drawing/2014/main" id="{7F98F977-BE20-F3C3-2809-840FBDBD5F82}"/>
              </a:ext>
            </a:extLst>
          </p:cNvPr>
          <p:cNvSpPr/>
          <p:nvPr/>
        </p:nvSpPr>
        <p:spPr>
          <a:xfrm rot="5400000">
            <a:off x="8320725" y="3615531"/>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 name="Oval 9">
            <a:extLst>
              <a:ext uri="{FF2B5EF4-FFF2-40B4-BE49-F238E27FC236}">
                <a16:creationId xmlns:a16="http://schemas.microsoft.com/office/drawing/2014/main" id="{6D4A1015-762E-A324-2002-D31BBFAB3829}"/>
              </a:ext>
            </a:extLst>
          </p:cNvPr>
          <p:cNvSpPr/>
          <p:nvPr/>
        </p:nvSpPr>
        <p:spPr>
          <a:xfrm>
            <a:off x="10431376" y="5233738"/>
            <a:ext cx="599782" cy="563659"/>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3142903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B50B5-233E-A821-EF97-42307F20F54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7CCA277-61D7-814B-08F3-03E9E32CD27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FBE45A4-1794-6CA4-28A9-A6AC3EB1338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83</a:t>
            </a:fld>
            <a:endParaRPr lang="en-US" noProof="0"/>
          </a:p>
        </p:txBody>
      </p:sp>
      <p:sp>
        <p:nvSpPr>
          <p:cNvPr id="6" name="Content Placeholder 3">
            <a:extLst>
              <a:ext uri="{FF2B5EF4-FFF2-40B4-BE49-F238E27FC236}">
                <a16:creationId xmlns:a16="http://schemas.microsoft.com/office/drawing/2014/main" id="{AFB7C93C-C707-2417-4199-F82A488E7A2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600"/>
          </a:p>
        </p:txBody>
      </p:sp>
      <p:sp>
        <p:nvSpPr>
          <p:cNvPr id="9" name="Title 2">
            <a:extLst>
              <a:ext uri="{FF2B5EF4-FFF2-40B4-BE49-F238E27FC236}">
                <a16:creationId xmlns:a16="http://schemas.microsoft.com/office/drawing/2014/main" id="{8E4D1928-8130-7435-D205-1B43F6CF995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ADAM Proctor Dashboard</a:t>
            </a:r>
          </a:p>
        </p:txBody>
      </p:sp>
      <p:pic>
        <p:nvPicPr>
          <p:cNvPr id="2" name="Picture 1" descr="A screenshot of a computer&#10;&#10;AI-generated content may be incorrect.">
            <a:extLst>
              <a:ext uri="{FF2B5EF4-FFF2-40B4-BE49-F238E27FC236}">
                <a16:creationId xmlns:a16="http://schemas.microsoft.com/office/drawing/2014/main" id="{3AE0694E-476C-135B-BB27-D1B6D184AB1B}"/>
              </a:ext>
            </a:extLst>
          </p:cNvPr>
          <p:cNvPicPr>
            <a:picLocks noChangeAspect="1"/>
          </p:cNvPicPr>
          <p:nvPr/>
        </p:nvPicPr>
        <p:blipFill>
          <a:blip r:embed="rId2"/>
          <a:stretch>
            <a:fillRect/>
          </a:stretch>
        </p:blipFill>
        <p:spPr>
          <a:xfrm>
            <a:off x="418444" y="1731140"/>
            <a:ext cx="11355111" cy="424681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084260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10D9A-6E00-5B1A-F65D-104B8EFF6DD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9AF8458-0140-7A86-2174-4D4B4A36521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528E35D-9481-111D-199E-2DF39402863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84</a:t>
            </a:fld>
            <a:endParaRPr lang="en-US" noProof="0"/>
          </a:p>
        </p:txBody>
      </p:sp>
      <p:sp>
        <p:nvSpPr>
          <p:cNvPr id="6" name="Content Placeholder 3">
            <a:extLst>
              <a:ext uri="{FF2B5EF4-FFF2-40B4-BE49-F238E27FC236}">
                <a16:creationId xmlns:a16="http://schemas.microsoft.com/office/drawing/2014/main" id="{228EDC39-E245-5CAB-F98D-9660A8A21ABE}"/>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400"/>
              <a:t>Assessment Information – Here you can view information about the test, test configuration, and select an action.</a:t>
            </a:r>
          </a:p>
          <a:p>
            <a:pPr marL="917575" lvl="1" indent="-457200">
              <a:buFont typeface="+mj-lt"/>
              <a:buAutoNum type="arabicPeriod"/>
            </a:pPr>
            <a:r>
              <a:rPr lang="en-US" sz="2200"/>
              <a:t>Testing Information – Includes Test, Administration, and Proctor Group</a:t>
            </a:r>
            <a:endParaRPr lang="en-US" sz="2200">
              <a:cs typeface="Plus Jakarta Sans"/>
            </a:endParaRPr>
          </a:p>
          <a:p>
            <a:pPr marL="917575" lvl="1" indent="-457200">
              <a:buFont typeface="+mj-lt"/>
              <a:buAutoNum type="arabicPeriod"/>
            </a:pPr>
            <a:r>
              <a:rPr lang="en-US" sz="2200"/>
              <a:t>Config Information – Includes Test Window, Proctor Name, and Kiosk Only field</a:t>
            </a:r>
            <a:endParaRPr lang="en-US" sz="2200">
              <a:cs typeface="Plus Jakarta Sans"/>
            </a:endParaRPr>
          </a:p>
          <a:p>
            <a:pPr marL="917575" lvl="1" indent="-457200">
              <a:buFont typeface="+mj-lt"/>
              <a:buAutoNum type="arabicPeriod"/>
            </a:pPr>
            <a:r>
              <a:rPr lang="en-US" sz="2200"/>
              <a:t>Actions – Includes Test Code, Proctor Password, Seal Codes, and Print Cards link</a:t>
            </a:r>
            <a:endParaRPr lang="en-US" sz="2200">
              <a:cs typeface="Plus Jakarta Sans"/>
            </a:endParaRPr>
          </a:p>
          <a:p>
            <a:pPr marL="457200" indent="-457200">
              <a:buFont typeface="Wingdings" panose="05000000000000000000" pitchFamily="2" charset="2"/>
              <a:buChar char="§"/>
            </a:pPr>
            <a:r>
              <a:rPr lang="en-US" sz="2200"/>
              <a:t>Student Session List – Here you can view, filter, search for students in your proctor group and manage their sessions and apply accountability codes as needed. Students that can access the test appear in the Tester column.</a:t>
            </a:r>
            <a:endParaRPr lang="en-US" sz="2200">
              <a:cs typeface="Plus Jakarta Sans"/>
            </a:endParaRPr>
          </a:p>
        </p:txBody>
      </p:sp>
      <p:sp>
        <p:nvSpPr>
          <p:cNvPr id="9" name="Title 2">
            <a:extLst>
              <a:ext uri="{FF2B5EF4-FFF2-40B4-BE49-F238E27FC236}">
                <a16:creationId xmlns:a16="http://schemas.microsoft.com/office/drawing/2014/main" id="{513519F5-66D8-11DF-0540-C37FD3E24CC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Proctor Dashboard Details</a:t>
            </a:r>
          </a:p>
        </p:txBody>
      </p:sp>
    </p:spTree>
    <p:extLst>
      <p:ext uri="{BB962C8B-B14F-4D97-AF65-F5344CB8AC3E}">
        <p14:creationId xmlns:p14="http://schemas.microsoft.com/office/powerpoint/2010/main" val="24613280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EF320-EAB8-D50E-7443-71EDD980799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7F57A68-162A-5A2D-6F64-033F9604316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F86D30F-87A0-1781-A797-E48FE7F9E5F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85</a:t>
            </a:fld>
            <a:endParaRPr lang="en-US" noProof="0"/>
          </a:p>
        </p:txBody>
      </p:sp>
      <p:sp>
        <p:nvSpPr>
          <p:cNvPr id="6" name="Content Placeholder 3">
            <a:extLst>
              <a:ext uri="{FF2B5EF4-FFF2-40B4-BE49-F238E27FC236}">
                <a16:creationId xmlns:a16="http://schemas.microsoft.com/office/drawing/2014/main" id="{9AF7192E-7D1A-BC80-9716-19FE15666EE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The Test Status column displays the students’ progress as one of the following:</a:t>
            </a:r>
          </a:p>
          <a:p>
            <a:pPr marL="342900" indent="-342900">
              <a:buClr>
                <a:schemeClr val="tx2"/>
              </a:buClr>
              <a:buFont typeface="Wingdings" panose="05000000000000000000" pitchFamily="2" charset="2"/>
              <a:buChar char="§"/>
            </a:pPr>
            <a:r>
              <a:rPr lang="en-US" sz="2200">
                <a:solidFill>
                  <a:schemeClr val="tx1">
                    <a:lumMod val="50000"/>
                    <a:lumOff val="50000"/>
                  </a:schemeClr>
                </a:solidFill>
              </a:rPr>
              <a:t>Not Started </a:t>
            </a:r>
            <a:r>
              <a:rPr lang="en-US" sz="2200"/>
              <a:t>– The student has not signed in to test. No action is needed by the proctor.</a:t>
            </a:r>
          </a:p>
          <a:p>
            <a:pPr marL="342900" indent="-342900">
              <a:buClr>
                <a:schemeClr val="tx2"/>
              </a:buClr>
              <a:buFont typeface="Wingdings" panose="05000000000000000000" pitchFamily="2" charset="2"/>
              <a:buChar char="§"/>
            </a:pPr>
            <a:r>
              <a:rPr lang="en-US" sz="2200">
                <a:solidFill>
                  <a:srgbClr val="800000"/>
                </a:solidFill>
              </a:rPr>
              <a:t>Needs Attention </a:t>
            </a:r>
            <a:r>
              <a:rPr lang="en-US" sz="2200"/>
              <a:t>– The student requires action by the proctor, such as needing their test approved by the proctor.</a:t>
            </a:r>
          </a:p>
          <a:p>
            <a:pPr marL="342900" indent="-342900">
              <a:buClr>
                <a:schemeClr val="tx2"/>
              </a:buClr>
              <a:buFont typeface="Wingdings" panose="05000000000000000000" pitchFamily="2" charset="2"/>
              <a:buChar char="§"/>
            </a:pPr>
            <a:r>
              <a:rPr lang="en-US" sz="2200">
                <a:solidFill>
                  <a:srgbClr val="0070C0"/>
                </a:solidFill>
              </a:rPr>
              <a:t>In Progress </a:t>
            </a:r>
            <a:r>
              <a:rPr lang="en-US" sz="2200"/>
              <a:t>- The student has signed in to the test. No action is needed by the proctor.</a:t>
            </a:r>
          </a:p>
          <a:p>
            <a:pPr marL="342900" indent="-342900">
              <a:buClr>
                <a:schemeClr val="tx2"/>
              </a:buClr>
              <a:buFont typeface="Wingdings" panose="05000000000000000000" pitchFamily="2" charset="2"/>
              <a:buChar char="§"/>
            </a:pPr>
            <a:r>
              <a:rPr lang="en-US" sz="2200">
                <a:solidFill>
                  <a:srgbClr val="008000"/>
                </a:solidFill>
              </a:rPr>
              <a:t>Submitted</a:t>
            </a:r>
            <a:r>
              <a:rPr lang="en-US" sz="2200"/>
              <a:t> - The student has completed the test and submitted their answers.</a:t>
            </a:r>
          </a:p>
          <a:p>
            <a:pPr marL="342900" indent="-342900">
              <a:buClr>
                <a:schemeClr val="tx2"/>
              </a:buClr>
              <a:buFont typeface="Wingdings" panose="05000000000000000000" pitchFamily="2" charset="2"/>
              <a:buChar char="§"/>
            </a:pPr>
            <a:r>
              <a:rPr lang="en-US" sz="2200">
                <a:solidFill>
                  <a:schemeClr val="accent5">
                    <a:lumMod val="75000"/>
                  </a:schemeClr>
                </a:solidFill>
              </a:rPr>
              <a:t>Reseat </a:t>
            </a:r>
            <a:r>
              <a:rPr lang="en-US" sz="2200"/>
              <a:t>– The proctor has reseated the student. The student has not yet signed back in to the session. No action is needed by the proctor.</a:t>
            </a:r>
          </a:p>
          <a:p>
            <a:pPr marL="342900" indent="-342900">
              <a:buClr>
                <a:schemeClr val="tx2"/>
              </a:buClr>
              <a:buFont typeface="Wingdings" panose="05000000000000000000" pitchFamily="2" charset="2"/>
              <a:buChar char="§"/>
            </a:pPr>
            <a:r>
              <a:rPr lang="en-US" sz="2200">
                <a:solidFill>
                  <a:srgbClr val="C00000"/>
                </a:solidFill>
              </a:rPr>
              <a:t>Exited</a:t>
            </a:r>
            <a:r>
              <a:rPr lang="en-US" sz="2200"/>
              <a:t> - The student has exited TestNav and the proctor must reseat them before they can log in to the test again.</a:t>
            </a:r>
          </a:p>
        </p:txBody>
      </p:sp>
      <p:sp>
        <p:nvSpPr>
          <p:cNvPr id="9" name="Title 2">
            <a:extLst>
              <a:ext uri="{FF2B5EF4-FFF2-40B4-BE49-F238E27FC236}">
                <a16:creationId xmlns:a16="http://schemas.microsoft.com/office/drawing/2014/main" id="{AFAF7535-A42D-E594-819F-C6FB9ADAE59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Status</a:t>
            </a:r>
          </a:p>
        </p:txBody>
      </p:sp>
    </p:spTree>
    <p:extLst>
      <p:ext uri="{BB962C8B-B14F-4D97-AF65-F5344CB8AC3E}">
        <p14:creationId xmlns:p14="http://schemas.microsoft.com/office/powerpoint/2010/main" val="32991657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D95C-E710-A9C6-A46F-53AC61A2220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2DF0EF1-D7EA-EF21-81E3-10251B8FD3B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07C2979-6184-78B0-D6DF-99E85D6668A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86</a:t>
            </a:fld>
            <a:endParaRPr lang="en-US" noProof="0"/>
          </a:p>
        </p:txBody>
      </p:sp>
      <p:sp>
        <p:nvSpPr>
          <p:cNvPr id="6" name="Content Placeholder 3">
            <a:extLst>
              <a:ext uri="{FF2B5EF4-FFF2-40B4-BE49-F238E27FC236}">
                <a16:creationId xmlns:a16="http://schemas.microsoft.com/office/drawing/2014/main" id="{5E88AF64-0CB2-0A28-7CCF-67E0F7C019C8}"/>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100"/>
              <a:t>After the assessment session has started, a set of options appears in the Actions column for each student. Proctors use these options to control individual student’s sessions:</a:t>
            </a:r>
          </a:p>
          <a:p>
            <a:pPr marL="457200" indent="-457200">
              <a:buFont typeface="Wingdings" panose="05000000000000000000" pitchFamily="2" charset="2"/>
              <a:buChar char="§"/>
            </a:pPr>
            <a:r>
              <a:rPr lang="en-US" sz="2100" b="1"/>
              <a:t>Approve Session </a:t>
            </a:r>
            <a:r>
              <a:rPr lang="en-US" sz="2100"/>
              <a:t>– Proctors will need to select Approve Session for any student with a Needs Attention status for the student to begin their test in TestNav.</a:t>
            </a:r>
          </a:p>
          <a:p>
            <a:pPr marL="457200" indent="-457200">
              <a:buFont typeface="Wingdings" panose="05000000000000000000" pitchFamily="2" charset="2"/>
              <a:buChar char="§"/>
            </a:pPr>
            <a:r>
              <a:rPr lang="en-US" sz="2100" b="1"/>
              <a:t>Reseat Session </a:t>
            </a:r>
            <a:r>
              <a:rPr lang="en-US" sz="2100"/>
              <a:t>– Proctors can select this if a student exits TestNav before submitting their test or if something interrupts a student's session. This might include a computer issue, session timeout, or an unexpected error. Reseating allows the student to re-enter their test code and login ID to continue taking their test.</a:t>
            </a:r>
          </a:p>
          <a:p>
            <a:pPr marL="457200" indent="-457200">
              <a:buFont typeface="Wingdings" panose="05000000000000000000" pitchFamily="2" charset="2"/>
              <a:buChar char="§"/>
            </a:pPr>
            <a:r>
              <a:rPr lang="en-US" sz="2100" b="1"/>
              <a:t>Submit Session </a:t>
            </a:r>
            <a:r>
              <a:rPr lang="en-US" sz="2100"/>
              <a:t>- Proctors can select this if a student finishes their test but does not submit the test before exiting.</a:t>
            </a:r>
          </a:p>
          <a:p>
            <a:pPr marL="457200" indent="-457200">
              <a:buFont typeface="Wingdings" panose="05000000000000000000" pitchFamily="2" charset="2"/>
              <a:buChar char="§"/>
            </a:pPr>
            <a:r>
              <a:rPr lang="en-US" sz="2100" b="1"/>
              <a:t>Unsubmit Session </a:t>
            </a:r>
            <a:r>
              <a:rPr lang="en-US" sz="2100"/>
              <a:t>- Proctors can select this if a student mistakenly submits their test. </a:t>
            </a:r>
          </a:p>
        </p:txBody>
      </p:sp>
      <p:sp>
        <p:nvSpPr>
          <p:cNvPr id="9" name="Title 2">
            <a:extLst>
              <a:ext uri="{FF2B5EF4-FFF2-40B4-BE49-F238E27FC236}">
                <a16:creationId xmlns:a16="http://schemas.microsoft.com/office/drawing/2014/main" id="{0AE2E868-0F23-7693-2E08-9B70C1DE399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Actions</a:t>
            </a:r>
          </a:p>
        </p:txBody>
      </p:sp>
    </p:spTree>
    <p:extLst>
      <p:ext uri="{BB962C8B-B14F-4D97-AF65-F5344CB8AC3E}">
        <p14:creationId xmlns:p14="http://schemas.microsoft.com/office/powerpoint/2010/main" val="12698846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2B884-0B14-A8BF-5D84-9FE4BE04D12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09891B0-8D05-D6C9-B533-B504E907343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3213CBB-6660-51CA-B8E0-7B9AE594F6D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87</a:t>
            </a:fld>
            <a:endParaRPr lang="en-US" noProof="0"/>
          </a:p>
        </p:txBody>
      </p:sp>
      <p:sp>
        <p:nvSpPr>
          <p:cNvPr id="6" name="Content Placeholder 3">
            <a:extLst>
              <a:ext uri="{FF2B5EF4-FFF2-40B4-BE49-F238E27FC236}">
                <a16:creationId xmlns:a16="http://schemas.microsoft.com/office/drawing/2014/main" id="{5478E759-9DAA-E0D8-D77B-2307C0C85EB2}"/>
              </a:ext>
            </a:extLst>
          </p:cNvPr>
          <p:cNvSpPr txBox="1">
            <a:spLocks/>
          </p:cNvSpPr>
          <p:nvPr/>
        </p:nvSpPr>
        <p:spPr>
          <a:xfrm>
            <a:off x="550164" y="1190279"/>
            <a:ext cx="11091672" cy="1101214"/>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The test administrator will distribute seal codes for each test unit.</a:t>
            </a:r>
          </a:p>
        </p:txBody>
      </p:sp>
      <p:sp>
        <p:nvSpPr>
          <p:cNvPr id="9" name="Title 2">
            <a:extLst>
              <a:ext uri="{FF2B5EF4-FFF2-40B4-BE49-F238E27FC236}">
                <a16:creationId xmlns:a16="http://schemas.microsoft.com/office/drawing/2014/main" id="{A5367A82-D2A4-DB6B-8EDF-84377D19EEEA}"/>
              </a:ext>
            </a:extLst>
          </p:cNvPr>
          <p:cNvSpPr>
            <a:spLocks noGrp="1"/>
          </p:cNvSpPr>
          <p:nvPr>
            <p:ph type="title"/>
          </p:nvPr>
        </p:nvSpPr>
        <p:spPr>
          <a:xfrm>
            <a:off x="550164" y="240848"/>
            <a:ext cx="11091672" cy="849015"/>
          </a:xfrm>
        </p:spPr>
        <p:txBody>
          <a:bodyPr anchor="ctr"/>
          <a:lstStyle/>
          <a:p>
            <a:r>
              <a:rPr lang="en-US" sz="4000" b="1">
                <a:solidFill>
                  <a:srgbClr val="0D004D"/>
                </a:solidFill>
                <a:latin typeface="Plus Jakarta Sans" pitchFamily="2" charset="0"/>
                <a:cs typeface="Plus Jakarta Sans" pitchFamily="2" charset="0"/>
              </a:rPr>
              <a:t>Seal Codes</a:t>
            </a:r>
          </a:p>
        </p:txBody>
      </p:sp>
      <p:pic>
        <p:nvPicPr>
          <p:cNvPr id="3" name="Picture 2" descr="A screenshot of a computer">
            <a:extLst>
              <a:ext uri="{FF2B5EF4-FFF2-40B4-BE49-F238E27FC236}">
                <a16:creationId xmlns:a16="http://schemas.microsoft.com/office/drawing/2014/main" id="{53F1903B-648C-4F38-E860-2F13B2FFA133}"/>
              </a:ext>
            </a:extLst>
          </p:cNvPr>
          <p:cNvPicPr>
            <a:picLocks noChangeAspect="1"/>
          </p:cNvPicPr>
          <p:nvPr/>
        </p:nvPicPr>
        <p:blipFill>
          <a:blip r:embed="rId2"/>
          <a:stretch>
            <a:fillRect/>
          </a:stretch>
        </p:blipFill>
        <p:spPr>
          <a:xfrm>
            <a:off x="418444" y="1992568"/>
            <a:ext cx="11355111" cy="4246810"/>
          </a:xfrm>
          <a:prstGeom prst="rect">
            <a:avLst/>
          </a:prstGeom>
          <a:ln>
            <a:solidFill>
              <a:schemeClr val="bg1"/>
            </a:solidFill>
          </a:ln>
          <a:effectLst>
            <a:outerShdw blurRad="50800" dist="38100" dir="2700000" algn="tl" rotWithShape="0">
              <a:prstClr val="black">
                <a:alpha val="40000"/>
              </a:prstClr>
            </a:outerShdw>
          </a:effectLst>
        </p:spPr>
      </p:pic>
      <p:sp>
        <p:nvSpPr>
          <p:cNvPr id="2" name="Oval 1">
            <a:extLst>
              <a:ext uri="{FF2B5EF4-FFF2-40B4-BE49-F238E27FC236}">
                <a16:creationId xmlns:a16="http://schemas.microsoft.com/office/drawing/2014/main" id="{894F3FED-4FBD-EC69-2892-B8CD19A6C36B}"/>
              </a:ext>
            </a:extLst>
          </p:cNvPr>
          <p:cNvSpPr/>
          <p:nvPr/>
        </p:nvSpPr>
        <p:spPr>
          <a:xfrm>
            <a:off x="2646088" y="2033632"/>
            <a:ext cx="978857" cy="356283"/>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5858992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DE85-1860-8A90-5AEE-FC96351C582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F86C79C-44E4-C819-E47B-ECA01A3777F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79AF4C5-CCAD-58F3-0E6A-8CC4EAB797E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88</a:t>
            </a:fld>
            <a:endParaRPr lang="en-US" noProof="0"/>
          </a:p>
        </p:txBody>
      </p:sp>
      <p:sp>
        <p:nvSpPr>
          <p:cNvPr id="6" name="Content Placeholder 3">
            <a:extLst>
              <a:ext uri="{FF2B5EF4-FFF2-40B4-BE49-F238E27FC236}">
                <a16:creationId xmlns:a16="http://schemas.microsoft.com/office/drawing/2014/main" id="{6ECF5592-C548-9885-2212-723EA23E0DD6}"/>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400"/>
              <a:t>Spring Summative tests are multi-section/multi-unit assessments, so proctors have the option to define the section/unit a student starts in. Once the proctor moves a student, the next time the student logs into the test they will start in the new section/unit.</a:t>
            </a:r>
          </a:p>
          <a:p>
            <a:pPr marL="457200" indent="-457200">
              <a:buFont typeface="Wingdings" panose="05000000000000000000" pitchFamily="2" charset="2"/>
              <a:buChar char="§"/>
            </a:pPr>
            <a:r>
              <a:rPr lang="en-US" sz="2400"/>
              <a:t>All students can be moved to the same section in bulk using the </a:t>
            </a:r>
            <a:r>
              <a:rPr lang="en-US" sz="2400" b="1"/>
              <a:t>Move All to Section </a:t>
            </a:r>
            <a:r>
              <a:rPr lang="en-US" sz="2400"/>
              <a:t>button in the header of the Proctor Dashboard, or students can be assigned to start in a section using the </a:t>
            </a:r>
            <a:r>
              <a:rPr lang="en-US" sz="2400" b="1"/>
              <a:t>Move to Section </a:t>
            </a:r>
            <a:r>
              <a:rPr lang="en-US" sz="2400"/>
              <a:t>action in the kabob menu.</a:t>
            </a:r>
          </a:p>
        </p:txBody>
      </p:sp>
      <p:sp>
        <p:nvSpPr>
          <p:cNvPr id="9" name="Title 2">
            <a:extLst>
              <a:ext uri="{FF2B5EF4-FFF2-40B4-BE49-F238E27FC236}">
                <a16:creationId xmlns:a16="http://schemas.microsoft.com/office/drawing/2014/main" id="{5F0D45F3-033F-FA00-31E1-7AE81AE7418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Move to Section</a:t>
            </a:r>
          </a:p>
        </p:txBody>
      </p:sp>
      <p:pic>
        <p:nvPicPr>
          <p:cNvPr id="2" name="Picture 1" descr="A screenshot of a computer&#10;&#10;Description automatically generated">
            <a:extLst>
              <a:ext uri="{FF2B5EF4-FFF2-40B4-BE49-F238E27FC236}">
                <a16:creationId xmlns:a16="http://schemas.microsoft.com/office/drawing/2014/main" id="{D8EA78B7-0FA6-824D-7BE8-B055C64B7591}"/>
              </a:ext>
            </a:extLst>
          </p:cNvPr>
          <p:cNvPicPr>
            <a:picLocks noChangeAspect="1"/>
          </p:cNvPicPr>
          <p:nvPr/>
        </p:nvPicPr>
        <p:blipFill>
          <a:blip r:embed="rId2"/>
          <a:stretch>
            <a:fillRect/>
          </a:stretch>
        </p:blipFill>
        <p:spPr>
          <a:xfrm>
            <a:off x="4088631" y="4959780"/>
            <a:ext cx="4014737" cy="1211609"/>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2983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783E4-3041-E01D-2298-E1EF3460078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B5F871B2-97FF-CCDB-9E8C-3F674B30DC4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6F0E2AD-2E71-CE95-E5FC-2DE4EFEFCD2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89</a:t>
            </a:fld>
            <a:endParaRPr lang="en-US" noProof="0"/>
          </a:p>
        </p:txBody>
      </p:sp>
      <p:sp>
        <p:nvSpPr>
          <p:cNvPr id="6" name="Content Placeholder 3">
            <a:extLst>
              <a:ext uri="{FF2B5EF4-FFF2-40B4-BE49-F238E27FC236}">
                <a16:creationId xmlns:a16="http://schemas.microsoft.com/office/drawing/2014/main" id="{A55DCA32-DE55-288B-245C-006BE0258F0D}"/>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Proctors or Test Coordinators should only move students to a specific section or unit of a test for the following reasons:</a:t>
            </a:r>
          </a:p>
          <a:p>
            <a:pPr marL="514350" indent="-514350">
              <a:buFont typeface="+mj-lt"/>
              <a:buAutoNum type="arabicPeriod"/>
            </a:pPr>
            <a:r>
              <a:rPr lang="en-US" sz="1800"/>
              <a:t>A student was absent for a day of testing and needs to start on a specific section/unit to test with their proctor group.</a:t>
            </a:r>
          </a:p>
          <a:p>
            <a:pPr marL="514350" indent="-514350">
              <a:buFont typeface="+mj-lt"/>
              <a:buAutoNum type="arabicPeriod"/>
            </a:pPr>
            <a:r>
              <a:rPr lang="en-US" sz="1800"/>
              <a:t>A student completed certain sections/units of the test during scheduled testing time but was unable to complete the test due to unforeseen issues, such as an illness, and will need to finish during scheduled makeup testing.</a:t>
            </a:r>
          </a:p>
        </p:txBody>
      </p:sp>
      <p:sp>
        <p:nvSpPr>
          <p:cNvPr id="9" name="Title 2">
            <a:extLst>
              <a:ext uri="{FF2B5EF4-FFF2-40B4-BE49-F238E27FC236}">
                <a16:creationId xmlns:a16="http://schemas.microsoft.com/office/drawing/2014/main" id="{A8634478-E0EF-3221-259F-4D3404AAD4A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Move to Section</a:t>
            </a:r>
          </a:p>
        </p:txBody>
      </p:sp>
      <p:pic>
        <p:nvPicPr>
          <p:cNvPr id="2" name="Picture 1" descr="A screenshot of a computer&#10;&#10;Description automatically generated">
            <a:extLst>
              <a:ext uri="{FF2B5EF4-FFF2-40B4-BE49-F238E27FC236}">
                <a16:creationId xmlns:a16="http://schemas.microsoft.com/office/drawing/2014/main" id="{3266F177-A989-5DE2-C242-971822A660AA}"/>
              </a:ext>
            </a:extLst>
          </p:cNvPr>
          <p:cNvPicPr>
            <a:picLocks noChangeAspect="1"/>
          </p:cNvPicPr>
          <p:nvPr/>
        </p:nvPicPr>
        <p:blipFill>
          <a:blip r:embed="rId2"/>
          <a:stretch>
            <a:fillRect/>
          </a:stretch>
        </p:blipFill>
        <p:spPr>
          <a:xfrm>
            <a:off x="1528890" y="3954163"/>
            <a:ext cx="4959605" cy="2159111"/>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computer&#10;&#10;Description automatically generated">
            <a:extLst>
              <a:ext uri="{FF2B5EF4-FFF2-40B4-BE49-F238E27FC236}">
                <a16:creationId xmlns:a16="http://schemas.microsoft.com/office/drawing/2014/main" id="{466F318D-B445-DCA9-839A-57BBCD9CC60F}"/>
              </a:ext>
            </a:extLst>
          </p:cNvPr>
          <p:cNvPicPr>
            <a:picLocks noChangeAspect="1"/>
          </p:cNvPicPr>
          <p:nvPr/>
        </p:nvPicPr>
        <p:blipFill>
          <a:blip r:embed="rId3"/>
          <a:stretch>
            <a:fillRect/>
          </a:stretch>
        </p:blipFill>
        <p:spPr>
          <a:xfrm>
            <a:off x="6939304" y="3627726"/>
            <a:ext cx="3274047" cy="2811984"/>
          </a:xfrm>
          <a:prstGeom prst="rect">
            <a:avLst/>
          </a:prstGeom>
          <a:ln>
            <a:solidFill>
              <a:schemeClr val="bg2"/>
            </a:solidFill>
          </a:ln>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4D101FF3-A3C5-591C-D012-00BADC193278}"/>
              </a:ext>
            </a:extLst>
          </p:cNvPr>
          <p:cNvSpPr/>
          <p:nvPr/>
        </p:nvSpPr>
        <p:spPr>
          <a:xfrm>
            <a:off x="4756197" y="5455341"/>
            <a:ext cx="1187405" cy="307787"/>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5" name="Google Shape;1109;p81">
            <a:extLst>
              <a:ext uri="{FF2B5EF4-FFF2-40B4-BE49-F238E27FC236}">
                <a16:creationId xmlns:a16="http://schemas.microsoft.com/office/drawing/2014/main" id="{A6645125-4182-9E1C-B9C5-C9D4BDACD79E}"/>
              </a:ext>
            </a:extLst>
          </p:cNvPr>
          <p:cNvSpPr/>
          <p:nvPr/>
        </p:nvSpPr>
        <p:spPr>
          <a:xfrm>
            <a:off x="6215713" y="4832145"/>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84870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3AD5B-815C-571D-C0AA-1B4738F09B3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B2CD62A9-2A10-7810-B84B-5FBF02E1497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B0F82496-E044-A830-5909-1CBAF2B21E1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90</a:t>
            </a:fld>
            <a:endParaRPr lang="en-US" noProof="0"/>
          </a:p>
        </p:txBody>
      </p:sp>
      <p:sp>
        <p:nvSpPr>
          <p:cNvPr id="6" name="Content Placeholder 3">
            <a:extLst>
              <a:ext uri="{FF2B5EF4-FFF2-40B4-BE49-F238E27FC236}">
                <a16:creationId xmlns:a16="http://schemas.microsoft.com/office/drawing/2014/main" id="{4EE7C8DF-E1FE-9FBC-6E5A-8543D7E4898D}"/>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Accountability codes provide a way for designated users to tag students who should not test, or who were tested but should not appear in reporting. The available codes, what they do, and who can add them depends on your site implementation. These can be applied in the proctor dashboard or from any administration student list. Accountability codes can be applied during the testing window or directly after testing is complete (no later than May 8).</a:t>
            </a:r>
          </a:p>
        </p:txBody>
      </p:sp>
      <p:sp>
        <p:nvSpPr>
          <p:cNvPr id="9" name="Title 2">
            <a:extLst>
              <a:ext uri="{FF2B5EF4-FFF2-40B4-BE49-F238E27FC236}">
                <a16:creationId xmlns:a16="http://schemas.microsoft.com/office/drawing/2014/main" id="{446E51FB-F6B1-037D-8130-2749D3B0418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Accountability Codes</a:t>
            </a:r>
          </a:p>
        </p:txBody>
      </p:sp>
      <p:pic>
        <p:nvPicPr>
          <p:cNvPr id="2" name="Picture 1">
            <a:extLst>
              <a:ext uri="{FF2B5EF4-FFF2-40B4-BE49-F238E27FC236}">
                <a16:creationId xmlns:a16="http://schemas.microsoft.com/office/drawing/2014/main" id="{3CA2562E-3223-557E-E205-5CEFA2A76889}"/>
              </a:ext>
            </a:extLst>
          </p:cNvPr>
          <p:cNvPicPr>
            <a:picLocks noChangeAspect="1"/>
          </p:cNvPicPr>
          <p:nvPr/>
        </p:nvPicPr>
        <p:blipFill>
          <a:blip r:embed="rId2"/>
          <a:srcRect/>
          <a:stretch/>
        </p:blipFill>
        <p:spPr>
          <a:xfrm>
            <a:off x="1979824" y="3738272"/>
            <a:ext cx="2217039" cy="2423279"/>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02812305-16B9-541F-DB10-B05329477B3E}"/>
              </a:ext>
            </a:extLst>
          </p:cNvPr>
          <p:cNvPicPr>
            <a:picLocks noChangeAspect="1"/>
          </p:cNvPicPr>
          <p:nvPr/>
        </p:nvPicPr>
        <p:blipFill>
          <a:blip r:embed="rId3"/>
          <a:srcRect/>
          <a:stretch/>
        </p:blipFill>
        <p:spPr>
          <a:xfrm>
            <a:off x="4610264" y="3322126"/>
            <a:ext cx="5751036" cy="3255573"/>
          </a:xfrm>
          <a:prstGeom prst="rect">
            <a:avLst/>
          </a:prstGeom>
          <a:ln>
            <a:solidFill>
              <a:schemeClr val="bg2"/>
            </a:solidFill>
          </a:ln>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3440B813-A4B0-FD25-CFF8-86F6761B5291}"/>
              </a:ext>
            </a:extLst>
          </p:cNvPr>
          <p:cNvSpPr/>
          <p:nvPr/>
        </p:nvSpPr>
        <p:spPr>
          <a:xfrm>
            <a:off x="2130291" y="5703427"/>
            <a:ext cx="2013117" cy="407407"/>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5" name="Google Shape;1109;p81">
            <a:extLst>
              <a:ext uri="{FF2B5EF4-FFF2-40B4-BE49-F238E27FC236}">
                <a16:creationId xmlns:a16="http://schemas.microsoft.com/office/drawing/2014/main" id="{719DC981-BA5C-BCF3-BAAA-A7D0498360A0}"/>
              </a:ext>
            </a:extLst>
          </p:cNvPr>
          <p:cNvSpPr/>
          <p:nvPr/>
        </p:nvSpPr>
        <p:spPr>
          <a:xfrm>
            <a:off x="3703351" y="4748338"/>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314245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87D10-EE2A-5EFD-E11B-10527E4E7704}"/>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3AC83119-1330-0755-FEA6-7C60BD448F43}"/>
              </a:ext>
            </a:extLst>
          </p:cNvPr>
          <p:cNvSpPr>
            <a:spLocks noGrp="1"/>
          </p:cNvSpPr>
          <p:nvPr>
            <p:ph type="body" sz="quarter" idx="11"/>
          </p:nvPr>
        </p:nvSpPr>
        <p:spPr/>
        <p:txBody>
          <a:bodyPr anchor="b"/>
          <a:lstStyle/>
          <a:p>
            <a:r>
              <a:rPr lang="en-US"/>
              <a:t>TestNav</a:t>
            </a:r>
          </a:p>
        </p:txBody>
      </p:sp>
      <p:pic>
        <p:nvPicPr>
          <p:cNvPr id="2" name="Picture 1">
            <a:extLst>
              <a:ext uri="{FF2B5EF4-FFF2-40B4-BE49-F238E27FC236}">
                <a16:creationId xmlns:a16="http://schemas.microsoft.com/office/drawing/2014/main" id="{03357D69-2CB2-99B4-95ED-2A63EFB8706B}"/>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4651572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CFBBF-B827-880A-30AA-9B514A7CA54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B3F3EDE-823E-6E1D-A29A-690109CD227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60772FC-F2E8-093F-0BFB-8F661B1075F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92</a:t>
            </a:fld>
            <a:endParaRPr lang="en-US" noProof="0"/>
          </a:p>
        </p:txBody>
      </p:sp>
      <p:sp>
        <p:nvSpPr>
          <p:cNvPr id="6" name="Content Placeholder 3">
            <a:extLst>
              <a:ext uri="{FF2B5EF4-FFF2-40B4-BE49-F238E27FC236}">
                <a16:creationId xmlns:a16="http://schemas.microsoft.com/office/drawing/2014/main" id="{9CEB15B2-FB9B-3283-DB34-55D0153678EE}"/>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Students will select the TestNav icon from their computer desktop.</a:t>
            </a:r>
          </a:p>
        </p:txBody>
      </p:sp>
      <p:sp>
        <p:nvSpPr>
          <p:cNvPr id="9" name="Title 2">
            <a:extLst>
              <a:ext uri="{FF2B5EF4-FFF2-40B4-BE49-F238E27FC236}">
                <a16:creationId xmlns:a16="http://schemas.microsoft.com/office/drawing/2014/main" id="{A9C4D05B-A207-E8F7-6051-C1CCBCB8066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TestNav Access</a:t>
            </a:r>
          </a:p>
        </p:txBody>
      </p:sp>
      <p:pic>
        <p:nvPicPr>
          <p:cNvPr id="2" name="Picture 1">
            <a:extLst>
              <a:ext uri="{FF2B5EF4-FFF2-40B4-BE49-F238E27FC236}">
                <a16:creationId xmlns:a16="http://schemas.microsoft.com/office/drawing/2014/main" id="{0A05BB59-D919-ECF3-978F-6FB14E44BF9A}"/>
              </a:ext>
            </a:extLst>
          </p:cNvPr>
          <p:cNvPicPr>
            <a:picLocks noChangeAspect="1"/>
          </p:cNvPicPr>
          <p:nvPr/>
        </p:nvPicPr>
        <p:blipFill>
          <a:blip r:embed="rId2"/>
          <a:stretch>
            <a:fillRect/>
          </a:stretch>
        </p:blipFill>
        <p:spPr>
          <a:xfrm>
            <a:off x="830848" y="2782764"/>
            <a:ext cx="5002015" cy="2830597"/>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168769E-4A22-B659-F156-AF38C395F45C}"/>
              </a:ext>
            </a:extLst>
          </p:cNvPr>
          <p:cNvPicPr>
            <a:picLocks noChangeAspect="1"/>
          </p:cNvPicPr>
          <p:nvPr/>
        </p:nvPicPr>
        <p:blipFill>
          <a:blip r:embed="rId3"/>
          <a:stretch>
            <a:fillRect/>
          </a:stretch>
        </p:blipFill>
        <p:spPr>
          <a:xfrm>
            <a:off x="6096000" y="2782764"/>
            <a:ext cx="5054600" cy="28608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077648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F73E0-3D4C-9377-308C-6C453B69672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2C9F42A-A0DA-7613-845A-E88AC55EA04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E852B46-0D2F-427D-4C25-B8783658B0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93</a:t>
            </a:fld>
            <a:endParaRPr lang="en-US" noProof="0"/>
          </a:p>
        </p:txBody>
      </p:sp>
      <p:sp>
        <p:nvSpPr>
          <p:cNvPr id="6" name="Content Placeholder 3">
            <a:extLst>
              <a:ext uri="{FF2B5EF4-FFF2-40B4-BE49-F238E27FC236}">
                <a16:creationId xmlns:a16="http://schemas.microsoft.com/office/drawing/2014/main" id="{66124C22-B166-21F0-913E-74D067DD741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If not already chosen, students will need to select BIE from the customer list.</a:t>
            </a:r>
          </a:p>
        </p:txBody>
      </p:sp>
      <p:sp>
        <p:nvSpPr>
          <p:cNvPr id="9" name="Title 2">
            <a:extLst>
              <a:ext uri="{FF2B5EF4-FFF2-40B4-BE49-F238E27FC236}">
                <a16:creationId xmlns:a16="http://schemas.microsoft.com/office/drawing/2014/main" id="{F25E8BAC-6631-4F14-89A2-5ED6646EF22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TestNav Access</a:t>
            </a:r>
          </a:p>
        </p:txBody>
      </p:sp>
      <p:pic>
        <p:nvPicPr>
          <p:cNvPr id="2" name="Picture 1">
            <a:extLst>
              <a:ext uri="{FF2B5EF4-FFF2-40B4-BE49-F238E27FC236}">
                <a16:creationId xmlns:a16="http://schemas.microsoft.com/office/drawing/2014/main" id="{8B53F8A0-0F60-4D7B-B5A6-6D865580CE92}"/>
              </a:ext>
            </a:extLst>
          </p:cNvPr>
          <p:cNvPicPr>
            <a:picLocks noChangeAspect="1"/>
          </p:cNvPicPr>
          <p:nvPr/>
        </p:nvPicPr>
        <p:blipFill>
          <a:blip r:embed="rId2"/>
          <a:stretch>
            <a:fillRect/>
          </a:stretch>
        </p:blipFill>
        <p:spPr>
          <a:xfrm>
            <a:off x="3238499" y="2591830"/>
            <a:ext cx="5715001" cy="3713719"/>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DD232AD4-27F2-2A95-E490-06D644C06B8C}"/>
              </a:ext>
            </a:extLst>
          </p:cNvPr>
          <p:cNvSpPr/>
          <p:nvPr/>
        </p:nvSpPr>
        <p:spPr>
          <a:xfrm>
            <a:off x="3517762" y="5910174"/>
            <a:ext cx="1034716" cy="407407"/>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9208162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F04E9-6BD1-CF86-9655-D6C0BE12D6C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66A1770-3028-E67F-40B3-4E13C6BFB07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69D860F-291F-BA86-4DC3-5DA4D6D2347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94</a:t>
            </a:fld>
            <a:endParaRPr lang="en-US" noProof="0"/>
          </a:p>
        </p:txBody>
      </p:sp>
      <p:sp>
        <p:nvSpPr>
          <p:cNvPr id="6" name="Content Placeholder 3">
            <a:extLst>
              <a:ext uri="{FF2B5EF4-FFF2-40B4-BE49-F238E27FC236}">
                <a16:creationId xmlns:a16="http://schemas.microsoft.com/office/drawing/2014/main" id="{35BF10FA-4162-B73A-B365-9A57F6AD0648}"/>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Students input the Test Code provided by the proctor &amp; Last Name and NASIS ID from their test card. The student will then confirm the information is correct and select next to begin their test.</a:t>
            </a:r>
          </a:p>
        </p:txBody>
      </p:sp>
      <p:sp>
        <p:nvSpPr>
          <p:cNvPr id="9" name="Title 2">
            <a:extLst>
              <a:ext uri="{FF2B5EF4-FFF2-40B4-BE49-F238E27FC236}">
                <a16:creationId xmlns:a16="http://schemas.microsoft.com/office/drawing/2014/main" id="{01A1F94B-6AC1-4A0B-6A00-51AA79D2965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TestNav Sign-In</a:t>
            </a:r>
          </a:p>
        </p:txBody>
      </p:sp>
      <p:pic>
        <p:nvPicPr>
          <p:cNvPr id="2" name="Google Shape;696;p69">
            <a:extLst>
              <a:ext uri="{FF2B5EF4-FFF2-40B4-BE49-F238E27FC236}">
                <a16:creationId xmlns:a16="http://schemas.microsoft.com/office/drawing/2014/main" id="{48804646-D830-488C-1BEB-EC43369879E8}"/>
              </a:ext>
            </a:extLst>
          </p:cNvPr>
          <p:cNvPicPr preferRelativeResize="0"/>
          <p:nvPr/>
        </p:nvPicPr>
        <p:blipFill>
          <a:blip r:embed="rId2"/>
          <a:srcRect/>
          <a:stretch/>
        </p:blipFill>
        <p:spPr>
          <a:xfrm>
            <a:off x="253112" y="2969985"/>
            <a:ext cx="3544601" cy="3164663"/>
          </a:xfrm>
          <a:prstGeom prst="rect">
            <a:avLst/>
          </a:prstGeom>
          <a:noFill/>
          <a:ln>
            <a:solidFill>
              <a:schemeClr val="bg2"/>
            </a:solidFill>
          </a:ln>
          <a:effectLst>
            <a:outerShdw blurRad="50800" dist="38100" dir="2700000" algn="tl" rotWithShape="0">
              <a:prstClr val="black">
                <a:alpha val="40000"/>
              </a:prstClr>
            </a:outerShdw>
          </a:effectLst>
        </p:spPr>
      </p:pic>
      <p:pic>
        <p:nvPicPr>
          <p:cNvPr id="4" name="Picture 3" descr="A screenshot of a test&#10;&#10;Description automatically generated">
            <a:extLst>
              <a:ext uri="{FF2B5EF4-FFF2-40B4-BE49-F238E27FC236}">
                <a16:creationId xmlns:a16="http://schemas.microsoft.com/office/drawing/2014/main" id="{EEA3A0FF-CAFD-E48E-5B5F-C3155EC0F3D2}"/>
              </a:ext>
            </a:extLst>
          </p:cNvPr>
          <p:cNvPicPr>
            <a:picLocks noChangeAspect="1"/>
          </p:cNvPicPr>
          <p:nvPr/>
        </p:nvPicPr>
        <p:blipFill>
          <a:blip r:embed="rId3"/>
          <a:stretch>
            <a:fillRect/>
          </a:stretch>
        </p:blipFill>
        <p:spPr>
          <a:xfrm>
            <a:off x="8224457" y="2969985"/>
            <a:ext cx="3690272" cy="3183043"/>
          </a:xfrm>
          <a:prstGeom prst="rect">
            <a:avLst/>
          </a:prstGeom>
          <a:ln>
            <a:solidFill>
              <a:schemeClr val="bg2"/>
            </a:solidFill>
          </a:ln>
          <a:effectLst>
            <a:outerShdw blurRad="50800" dist="38100" dir="2700000" algn="tl" rotWithShape="0">
              <a:prstClr val="black">
                <a:alpha val="40000"/>
              </a:prstClr>
            </a:outerShdw>
          </a:effectLst>
        </p:spPr>
      </p:pic>
      <p:pic>
        <p:nvPicPr>
          <p:cNvPr id="11" name="Picture 10" descr="A screenshot of a computer&#10;&#10;AI-generated content may be incorrect.">
            <a:extLst>
              <a:ext uri="{FF2B5EF4-FFF2-40B4-BE49-F238E27FC236}">
                <a16:creationId xmlns:a16="http://schemas.microsoft.com/office/drawing/2014/main" id="{09D6651D-1E8A-4F86-3979-E4A9EF7C6208}"/>
              </a:ext>
            </a:extLst>
          </p:cNvPr>
          <p:cNvPicPr>
            <a:picLocks noChangeAspect="1"/>
          </p:cNvPicPr>
          <p:nvPr/>
        </p:nvPicPr>
        <p:blipFill>
          <a:blip r:embed="rId4"/>
          <a:srcRect r="16299" b="-359"/>
          <a:stretch>
            <a:fillRect/>
          </a:stretch>
        </p:blipFill>
        <p:spPr>
          <a:xfrm>
            <a:off x="4106034" y="2984005"/>
            <a:ext cx="3810102" cy="3181842"/>
          </a:xfrm>
          <a:prstGeom prst="rect">
            <a:avLst/>
          </a:prstGeom>
          <a:ln>
            <a:noFill/>
          </a:ln>
          <a:effectLst>
            <a:outerShdw blurRad="190500" algn="tl" rotWithShape="0">
              <a:srgbClr val="000000">
                <a:alpha val="70000"/>
              </a:srgbClr>
            </a:outerShdw>
          </a:effectLst>
        </p:spPr>
      </p:pic>
      <p:sp>
        <p:nvSpPr>
          <p:cNvPr id="5" name="Google Shape;1109;p81">
            <a:extLst>
              <a:ext uri="{FF2B5EF4-FFF2-40B4-BE49-F238E27FC236}">
                <a16:creationId xmlns:a16="http://schemas.microsoft.com/office/drawing/2014/main" id="{CE51AF0A-7940-175C-6488-C325672107C6}"/>
              </a:ext>
            </a:extLst>
          </p:cNvPr>
          <p:cNvSpPr/>
          <p:nvPr/>
        </p:nvSpPr>
        <p:spPr>
          <a:xfrm>
            <a:off x="3269656" y="4428427"/>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 name="Google Shape;1109;p81">
            <a:extLst>
              <a:ext uri="{FF2B5EF4-FFF2-40B4-BE49-F238E27FC236}">
                <a16:creationId xmlns:a16="http://schemas.microsoft.com/office/drawing/2014/main" id="{DA0439D7-40DE-636A-74C0-56B914FAE82A}"/>
              </a:ext>
            </a:extLst>
          </p:cNvPr>
          <p:cNvSpPr/>
          <p:nvPr/>
        </p:nvSpPr>
        <p:spPr>
          <a:xfrm>
            <a:off x="7337012" y="4369104"/>
            <a:ext cx="987024" cy="403146"/>
          </a:xfrm>
          <a:prstGeom prst="righ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2393325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57EEE-BFCC-6189-D5DD-74F394E78CC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5CF0C84-5685-08DE-5A18-520EA52D3CE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C9CF50B-E087-4CF7-863A-497662C9B35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95</a:t>
            </a:fld>
            <a:endParaRPr lang="en-US" noProof="0"/>
          </a:p>
        </p:txBody>
      </p:sp>
      <p:sp>
        <p:nvSpPr>
          <p:cNvPr id="6" name="Content Placeholder 3">
            <a:extLst>
              <a:ext uri="{FF2B5EF4-FFF2-40B4-BE49-F238E27FC236}">
                <a16:creationId xmlns:a16="http://schemas.microsoft.com/office/drawing/2014/main" id="{4590A80C-A725-7FE3-EB49-A3ECD290DC84}"/>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000"/>
          </a:p>
        </p:txBody>
      </p:sp>
      <p:sp>
        <p:nvSpPr>
          <p:cNvPr id="9" name="Title 2">
            <a:extLst>
              <a:ext uri="{FF2B5EF4-FFF2-40B4-BE49-F238E27FC236}">
                <a16:creationId xmlns:a16="http://schemas.microsoft.com/office/drawing/2014/main" id="{555398BA-AF4D-F53C-3BE6-F9B17AFE40C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TestNav Blocklist</a:t>
            </a:r>
          </a:p>
        </p:txBody>
      </p:sp>
      <p:sp>
        <p:nvSpPr>
          <p:cNvPr id="4" name="Content Placeholder 2">
            <a:extLst>
              <a:ext uri="{FF2B5EF4-FFF2-40B4-BE49-F238E27FC236}">
                <a16:creationId xmlns:a16="http://schemas.microsoft.com/office/drawing/2014/main" id="{20B2C9BB-1879-3F9B-0DB5-A9F3F3EB4008}"/>
              </a:ext>
            </a:extLst>
          </p:cNvPr>
          <p:cNvSpPr>
            <a:spLocks noGrp="1"/>
          </p:cNvSpPr>
          <p:nvPr/>
        </p:nvSpPr>
        <p:spPr>
          <a:xfrm>
            <a:off x="550164" y="1358567"/>
            <a:ext cx="4883915" cy="4475162"/>
          </a:xfrm>
          <a:prstGeom prst="rect">
            <a:avLst/>
          </a:prstGeom>
        </p:spPr>
        <p:txBody>
          <a:bodyPr/>
          <a:lstStyle>
            <a:lvl1pPr marL="0" indent="0" algn="l" rtl="0" eaLnBrk="0" fontAlgn="base" hangingPunct="0">
              <a:lnSpc>
                <a:spcPct val="90000"/>
              </a:lnSpc>
              <a:spcBef>
                <a:spcPts val="10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Bef>
                <a:spcPts val="0"/>
              </a:spcBef>
              <a:spcAft>
                <a:spcPts val="600"/>
              </a:spcAft>
            </a:pPr>
            <a:r>
              <a:rPr lang="en-US" sz="2000">
                <a:solidFill>
                  <a:schemeClr val="tx2"/>
                </a:solidFill>
                <a:latin typeface="+mn-lt"/>
                <a:ea typeface="+mn-ea"/>
                <a:cs typeface="+mn-cs"/>
              </a:rPr>
              <a:t>The TestNav application will be blocked from opening if any of the below applications are running on a student device:</a:t>
            </a:r>
          </a:p>
          <a:p>
            <a:pPr marL="457200" indent="-457200">
              <a:buFont typeface="+mj-lt"/>
              <a:buAutoNum type="arabicPeriod"/>
            </a:pPr>
            <a:r>
              <a:rPr lang="en-US">
                <a:solidFill>
                  <a:schemeClr val="tx2"/>
                </a:solidFill>
                <a:latin typeface="Plus Jakarta Sans" pitchFamily="2" charset="0"/>
                <a:cs typeface="Plus Jakarta Sans" pitchFamily="2" charset="0"/>
              </a:rPr>
              <a:t>Firefox</a:t>
            </a:r>
          </a:p>
          <a:p>
            <a:pPr marL="457200" indent="-457200">
              <a:buFont typeface="+mj-lt"/>
              <a:buAutoNum type="arabicPeriod"/>
            </a:pPr>
            <a:r>
              <a:rPr lang="en-US">
                <a:solidFill>
                  <a:schemeClr val="tx2"/>
                </a:solidFill>
                <a:latin typeface="Plus Jakarta Sans" pitchFamily="2" charset="0"/>
                <a:cs typeface="Plus Jakarta Sans" pitchFamily="2" charset="0"/>
              </a:rPr>
              <a:t>Google Chrome</a:t>
            </a:r>
          </a:p>
          <a:p>
            <a:pPr marL="457200" indent="-457200">
              <a:buFont typeface="+mj-lt"/>
              <a:buAutoNum type="arabicPeriod"/>
            </a:pPr>
            <a:r>
              <a:rPr lang="en-US">
                <a:solidFill>
                  <a:schemeClr val="tx2"/>
                </a:solidFill>
                <a:latin typeface="Plus Jakarta Sans" pitchFamily="2" charset="0"/>
                <a:cs typeface="Plus Jakarta Sans" pitchFamily="2" charset="0"/>
              </a:rPr>
              <a:t>Internet Explorer</a:t>
            </a:r>
          </a:p>
          <a:p>
            <a:pPr marL="457200" indent="-457200">
              <a:buFont typeface="+mj-lt"/>
              <a:buAutoNum type="arabicPeriod"/>
            </a:pPr>
            <a:r>
              <a:rPr lang="en-US">
                <a:solidFill>
                  <a:schemeClr val="tx2"/>
                </a:solidFill>
                <a:latin typeface="Plus Jakarta Sans" pitchFamily="2" charset="0"/>
                <a:cs typeface="Plus Jakarta Sans" pitchFamily="2" charset="0"/>
              </a:rPr>
              <a:t>Safari</a:t>
            </a:r>
          </a:p>
          <a:p>
            <a:pPr marL="457200" indent="-457200">
              <a:buFont typeface="+mj-lt"/>
              <a:buAutoNum type="arabicPeriod"/>
            </a:pPr>
            <a:r>
              <a:rPr lang="en-US">
                <a:solidFill>
                  <a:schemeClr val="tx2"/>
                </a:solidFill>
                <a:latin typeface="Plus Jakarta Sans" pitchFamily="2" charset="0"/>
                <a:cs typeface="Plus Jakarta Sans" pitchFamily="2" charset="0"/>
              </a:rPr>
              <a:t>Microsoft Edge</a:t>
            </a:r>
          </a:p>
          <a:p>
            <a:pPr marL="457200" indent="-457200">
              <a:buFont typeface="+mj-lt"/>
              <a:buAutoNum type="arabicPeriod"/>
            </a:pPr>
            <a:r>
              <a:rPr lang="en-US">
                <a:solidFill>
                  <a:schemeClr val="tx2"/>
                </a:solidFill>
                <a:latin typeface="Plus Jakarta Sans" pitchFamily="2" charset="0"/>
                <a:cs typeface="Plus Jakarta Sans" pitchFamily="2" charset="0"/>
              </a:rPr>
              <a:t>Cisco Webex</a:t>
            </a:r>
          </a:p>
          <a:p>
            <a:pPr marL="457200" indent="-457200">
              <a:buFont typeface="+mj-lt"/>
              <a:buAutoNum type="arabicPeriod"/>
            </a:pPr>
            <a:r>
              <a:rPr lang="en-US">
                <a:solidFill>
                  <a:schemeClr val="tx2"/>
                </a:solidFill>
                <a:latin typeface="Plus Jakarta Sans" pitchFamily="2" charset="0"/>
                <a:cs typeface="Plus Jakarta Sans" pitchFamily="2" charset="0"/>
              </a:rPr>
              <a:t>Cisco Jabber</a:t>
            </a:r>
          </a:p>
          <a:p>
            <a:pPr marL="457200" indent="-457200">
              <a:buFont typeface="+mj-lt"/>
              <a:buAutoNum type="arabicPeriod"/>
            </a:pPr>
            <a:r>
              <a:rPr lang="en-US">
                <a:solidFill>
                  <a:schemeClr val="tx2"/>
                </a:solidFill>
                <a:latin typeface="Plus Jakarta Sans" pitchFamily="2" charset="0"/>
                <a:cs typeface="Plus Jakarta Sans" pitchFamily="2" charset="0"/>
              </a:rPr>
              <a:t>Citrix GoToMeeting</a:t>
            </a:r>
          </a:p>
          <a:p>
            <a:pPr marL="457200" indent="-457200">
              <a:buFont typeface="+mj-lt"/>
              <a:buAutoNum type="arabicPeriod"/>
            </a:pPr>
            <a:r>
              <a:rPr lang="en-US">
                <a:solidFill>
                  <a:schemeClr val="tx2"/>
                </a:solidFill>
                <a:latin typeface="Plus Jakarta Sans" pitchFamily="2" charset="0"/>
                <a:cs typeface="Plus Jakarta Sans" pitchFamily="2" charset="0"/>
              </a:rPr>
              <a:t>Facebook Messenger</a:t>
            </a:r>
          </a:p>
          <a:p>
            <a:pPr marL="457200" indent="-457200">
              <a:buFont typeface="+mj-lt"/>
              <a:buAutoNum type="arabicPeriod"/>
            </a:pPr>
            <a:endParaRPr lang="en-US"/>
          </a:p>
        </p:txBody>
      </p:sp>
      <p:sp>
        <p:nvSpPr>
          <p:cNvPr id="15" name="Content Placeholder 2">
            <a:extLst>
              <a:ext uri="{FF2B5EF4-FFF2-40B4-BE49-F238E27FC236}">
                <a16:creationId xmlns:a16="http://schemas.microsoft.com/office/drawing/2014/main" id="{C63504FB-2B85-AA5B-D322-B1D1210F6EF3}"/>
              </a:ext>
            </a:extLst>
          </p:cNvPr>
          <p:cNvSpPr>
            <a:spLocks noGrp="1"/>
          </p:cNvSpPr>
          <p:nvPr/>
        </p:nvSpPr>
        <p:spPr>
          <a:xfrm>
            <a:off x="5510538" y="1492728"/>
            <a:ext cx="4883915" cy="4475162"/>
          </a:xfrm>
          <a:prstGeom prst="rect">
            <a:avLst/>
          </a:prstGeom>
        </p:spPr>
        <p:txBody>
          <a:bodyPr/>
          <a:lstStyle>
            <a:lvl1pPr marL="0" indent="0" algn="l" rtl="0" eaLnBrk="0" fontAlgn="base" hangingPunct="0">
              <a:lnSpc>
                <a:spcPct val="90000"/>
              </a:lnSpc>
              <a:spcBef>
                <a:spcPts val="10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rtl="0" eaLnBrk="0" fontAlgn="base" hangingPunct="0">
              <a:lnSpc>
                <a:spcPct val="90000"/>
              </a:lnSpc>
              <a:spcBef>
                <a:spcPts val="500"/>
              </a:spcBef>
              <a:spcAft>
                <a:spcPct val="0"/>
              </a:spcAft>
              <a:buFontTx/>
              <a:buNone/>
              <a:defRPr sz="16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startAt="10"/>
            </a:pPr>
            <a:r>
              <a:rPr lang="en-US">
                <a:solidFill>
                  <a:schemeClr val="tx2"/>
                </a:solidFill>
                <a:latin typeface="Plus Jakarta Sans" pitchFamily="2" charset="0"/>
                <a:cs typeface="Plus Jakarta Sans" pitchFamily="2" charset="0"/>
              </a:rPr>
              <a:t>Yahoo Messenger​</a:t>
            </a:r>
          </a:p>
          <a:p>
            <a:pPr marL="342900" indent="-342900">
              <a:buFont typeface="+mj-lt"/>
              <a:buAutoNum type="arabicPeriod" startAt="10"/>
            </a:pPr>
            <a:r>
              <a:rPr lang="en-US">
                <a:solidFill>
                  <a:schemeClr val="tx2"/>
                </a:solidFill>
                <a:latin typeface="Plus Jakarta Sans" pitchFamily="2" charset="0"/>
                <a:cs typeface="Plus Jakarta Sans" pitchFamily="2" charset="0"/>
              </a:rPr>
              <a:t>Google Talk​</a:t>
            </a:r>
          </a:p>
          <a:p>
            <a:pPr marL="342900" indent="-342900">
              <a:buFont typeface="+mj-lt"/>
              <a:buAutoNum type="arabicPeriod" startAt="10"/>
            </a:pPr>
            <a:r>
              <a:rPr lang="en-US">
                <a:solidFill>
                  <a:schemeClr val="tx2"/>
                </a:solidFill>
                <a:latin typeface="Plus Jakarta Sans" pitchFamily="2" charset="0"/>
                <a:cs typeface="Plus Jakarta Sans" pitchFamily="2" charset="0"/>
              </a:rPr>
              <a:t>Outlook​</a:t>
            </a:r>
          </a:p>
          <a:p>
            <a:pPr marL="342900" indent="-342900">
              <a:buFont typeface="+mj-lt"/>
              <a:buAutoNum type="arabicPeriod" startAt="10"/>
            </a:pPr>
            <a:r>
              <a:rPr lang="en-US">
                <a:solidFill>
                  <a:schemeClr val="tx2"/>
                </a:solidFill>
                <a:latin typeface="Plus Jakarta Sans" pitchFamily="2" charset="0"/>
                <a:cs typeface="Plus Jakarta Sans" pitchFamily="2" charset="0"/>
              </a:rPr>
              <a:t>Snap Chat​</a:t>
            </a:r>
          </a:p>
          <a:p>
            <a:pPr marL="342900" indent="-342900">
              <a:buFont typeface="+mj-lt"/>
              <a:buAutoNum type="arabicPeriod" startAt="10"/>
            </a:pPr>
            <a:r>
              <a:rPr lang="en-US">
                <a:solidFill>
                  <a:schemeClr val="tx2"/>
                </a:solidFill>
                <a:latin typeface="Plus Jakarta Sans" pitchFamily="2" charset="0"/>
                <a:cs typeface="Plus Jakarta Sans" pitchFamily="2" charset="0"/>
              </a:rPr>
              <a:t>Skype​</a:t>
            </a:r>
          </a:p>
          <a:p>
            <a:pPr marL="342900" indent="-342900">
              <a:buFont typeface="+mj-lt"/>
              <a:buAutoNum type="arabicPeriod" startAt="10"/>
            </a:pPr>
            <a:r>
              <a:rPr lang="en-US">
                <a:solidFill>
                  <a:schemeClr val="tx2"/>
                </a:solidFill>
                <a:latin typeface="Plus Jakarta Sans" pitchFamily="2" charset="0"/>
                <a:cs typeface="Plus Jakarta Sans" pitchFamily="2" charset="0"/>
              </a:rPr>
              <a:t>Teams​</a:t>
            </a:r>
          </a:p>
          <a:p>
            <a:pPr marL="342900" indent="-342900">
              <a:buFont typeface="+mj-lt"/>
              <a:buAutoNum type="arabicPeriod" startAt="10"/>
            </a:pPr>
            <a:r>
              <a:rPr lang="en-US">
                <a:solidFill>
                  <a:schemeClr val="tx2"/>
                </a:solidFill>
                <a:latin typeface="Plus Jakarta Sans" pitchFamily="2" charset="0"/>
                <a:cs typeface="Plus Jakarta Sans" pitchFamily="2" charset="0"/>
              </a:rPr>
              <a:t>WhatsApp​</a:t>
            </a:r>
          </a:p>
          <a:p>
            <a:pPr marL="342900" indent="-342900">
              <a:buFont typeface="+mj-lt"/>
              <a:buAutoNum type="arabicPeriod" startAt="10"/>
            </a:pPr>
            <a:r>
              <a:rPr lang="en-US">
                <a:solidFill>
                  <a:schemeClr val="tx2"/>
                </a:solidFill>
                <a:latin typeface="Plus Jakarta Sans" pitchFamily="2" charset="0"/>
                <a:cs typeface="Plus Jakarta Sans" pitchFamily="2" charset="0"/>
              </a:rPr>
              <a:t>Zoom​</a:t>
            </a:r>
          </a:p>
          <a:p>
            <a:pPr marL="342900" indent="-342900">
              <a:buFont typeface="+mj-lt"/>
              <a:buAutoNum type="arabicPeriod" startAt="10"/>
            </a:pPr>
            <a:r>
              <a:rPr lang="en-US">
                <a:solidFill>
                  <a:schemeClr val="tx2"/>
                </a:solidFill>
                <a:latin typeface="Plus Jakarta Sans" pitchFamily="2" charset="0"/>
                <a:cs typeface="Plus Jakarta Sans" pitchFamily="2" charset="0"/>
              </a:rPr>
              <a:t>Amazon Music​</a:t>
            </a:r>
          </a:p>
          <a:p>
            <a:pPr marL="342900" indent="-342900">
              <a:buFont typeface="+mj-lt"/>
              <a:buAutoNum type="arabicPeriod" startAt="10"/>
            </a:pPr>
            <a:r>
              <a:rPr lang="en-US">
                <a:solidFill>
                  <a:schemeClr val="tx2"/>
                </a:solidFill>
                <a:latin typeface="Plus Jakarta Sans" pitchFamily="2" charset="0"/>
                <a:cs typeface="Plus Jakarta Sans" pitchFamily="2" charset="0"/>
              </a:rPr>
              <a:t>iTunes​</a:t>
            </a:r>
          </a:p>
          <a:p>
            <a:pPr marL="342900" indent="-342900">
              <a:buFont typeface="+mj-lt"/>
              <a:buAutoNum type="arabicPeriod" startAt="10"/>
            </a:pPr>
            <a:r>
              <a:rPr lang="en-US">
                <a:solidFill>
                  <a:schemeClr val="tx2"/>
                </a:solidFill>
                <a:latin typeface="Plus Jakarta Sans" pitchFamily="2" charset="0"/>
                <a:cs typeface="Plus Jakarta Sans" pitchFamily="2" charset="0"/>
              </a:rPr>
              <a:t>Pandora​</a:t>
            </a:r>
          </a:p>
          <a:p>
            <a:pPr marL="342900" indent="-342900">
              <a:buFont typeface="+mj-lt"/>
              <a:buAutoNum type="arabicPeriod" startAt="10"/>
            </a:pPr>
            <a:r>
              <a:rPr lang="en-US">
                <a:solidFill>
                  <a:schemeClr val="tx2"/>
                </a:solidFill>
                <a:latin typeface="Plus Jakarta Sans" pitchFamily="2" charset="0"/>
                <a:cs typeface="Plus Jakarta Sans" pitchFamily="2" charset="0"/>
              </a:rPr>
              <a:t>iHeartRadio​</a:t>
            </a:r>
          </a:p>
          <a:p>
            <a:pPr marL="342900" indent="-342900">
              <a:buFont typeface="+mj-lt"/>
              <a:buAutoNum type="arabicPeriod" startAt="10"/>
            </a:pPr>
            <a:r>
              <a:rPr lang="en-US">
                <a:solidFill>
                  <a:schemeClr val="tx2"/>
                </a:solidFill>
                <a:latin typeface="Plus Jakarta Sans" pitchFamily="2" charset="0"/>
                <a:cs typeface="Plus Jakarta Sans" pitchFamily="2" charset="0"/>
              </a:rPr>
              <a:t>Spotify</a:t>
            </a:r>
          </a:p>
          <a:p>
            <a:pPr marL="457200" indent="-457200">
              <a:buFont typeface="+mj-lt"/>
              <a:buAutoNum type="arabicPeriod" startAt="10"/>
            </a:pPr>
            <a:endParaRPr lang="en-US"/>
          </a:p>
        </p:txBody>
      </p:sp>
    </p:spTree>
    <p:extLst>
      <p:ext uri="{BB962C8B-B14F-4D97-AF65-F5344CB8AC3E}">
        <p14:creationId xmlns:p14="http://schemas.microsoft.com/office/powerpoint/2010/main" val="30850488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50CD-C0A4-AD73-C8BB-D01005AFB08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1728BFF-8A25-DCF7-5816-FFB073380F7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6AF15AB-1AFC-0966-8EB4-E8F58BE72BD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96</a:t>
            </a:fld>
            <a:endParaRPr lang="en-US" noProof="0"/>
          </a:p>
        </p:txBody>
      </p:sp>
      <p:sp>
        <p:nvSpPr>
          <p:cNvPr id="6" name="Content Placeholder 3">
            <a:extLst>
              <a:ext uri="{FF2B5EF4-FFF2-40B4-BE49-F238E27FC236}">
                <a16:creationId xmlns:a16="http://schemas.microsoft.com/office/drawing/2014/main" id="{C4BA968F-7E84-7188-920F-6337D08A1241}"/>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If Students are experiencing issues logging into their test in TestNav, here are some common troubleshooting tips:</a:t>
            </a:r>
          </a:p>
          <a:p>
            <a:pPr marL="342900" indent="-342900">
              <a:buFont typeface="Wingdings" panose="05000000000000000000" pitchFamily="2" charset="2"/>
              <a:buChar char="ü"/>
            </a:pPr>
            <a:r>
              <a:rPr lang="en-US" sz="2000"/>
              <a:t>Confirm the student is using the login information provided on their test card. </a:t>
            </a:r>
          </a:p>
          <a:p>
            <a:pPr marL="342900" indent="-342900">
              <a:buFont typeface="Wingdings" panose="05000000000000000000" pitchFamily="2" charset="2"/>
              <a:buChar char="ü"/>
            </a:pPr>
            <a:r>
              <a:rPr lang="en-US" sz="2000"/>
              <a:t>Check to see if the student is in a Needs Attention status in the proctor dashboard and, if so, approve their test.</a:t>
            </a:r>
          </a:p>
          <a:p>
            <a:pPr marL="342900" indent="-342900">
              <a:buFont typeface="Wingdings" panose="05000000000000000000" pitchFamily="2" charset="2"/>
              <a:buChar char="ü"/>
            </a:pPr>
            <a:r>
              <a:rPr lang="en-US" sz="2000"/>
              <a:t>Confirm that no blocked applications are currently running on the student’s device.</a:t>
            </a:r>
          </a:p>
          <a:p>
            <a:pPr marL="342900" indent="-342900">
              <a:buFont typeface="Wingdings" panose="05000000000000000000" pitchFamily="2" charset="2"/>
              <a:buChar char="ü"/>
            </a:pPr>
            <a:r>
              <a:rPr lang="en-US" sz="2000"/>
              <a:t>Ensure that your school’s network is stable and ready to support Computer-based testing (perform the recommended Infrastructure Trial prior to testing or work with IT staff if available).</a:t>
            </a:r>
          </a:p>
          <a:p>
            <a:pPr marL="342900" indent="-342900">
              <a:buFont typeface="Wingdings" panose="05000000000000000000" pitchFamily="2" charset="2"/>
              <a:buChar char="ü"/>
            </a:pPr>
            <a:r>
              <a:rPr lang="en-US" sz="2000"/>
              <a:t>If a student login to TestNav fails, or if a student exits the test, Reseat the student in the proctor dashboard.</a:t>
            </a:r>
          </a:p>
          <a:p>
            <a:pPr marL="342900" indent="-342900">
              <a:buFont typeface="Wingdings" panose="05000000000000000000" pitchFamily="2" charset="2"/>
              <a:buChar char="ü"/>
            </a:pPr>
            <a:r>
              <a:rPr lang="en-US" sz="2000"/>
              <a:t>If issues persist, take note of the error code or error message provided in TestNav and contact Pearson Customer Support. </a:t>
            </a:r>
          </a:p>
        </p:txBody>
      </p:sp>
      <p:sp>
        <p:nvSpPr>
          <p:cNvPr id="9" name="Title 2">
            <a:extLst>
              <a:ext uri="{FF2B5EF4-FFF2-40B4-BE49-F238E27FC236}">
                <a16:creationId xmlns:a16="http://schemas.microsoft.com/office/drawing/2014/main" id="{D661447C-B0D7-168D-C945-CA4A25749A6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TestNav Troubleshooting</a:t>
            </a:r>
          </a:p>
        </p:txBody>
      </p:sp>
    </p:spTree>
    <p:extLst>
      <p:ext uri="{BB962C8B-B14F-4D97-AF65-F5344CB8AC3E}">
        <p14:creationId xmlns:p14="http://schemas.microsoft.com/office/powerpoint/2010/main" val="36157454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CFD13-499D-8A9A-7093-F778E2F570F4}"/>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B6044669-C8D3-8925-FCA3-657DF2A41DFC}"/>
              </a:ext>
            </a:extLst>
          </p:cNvPr>
          <p:cNvSpPr>
            <a:spLocks noGrp="1"/>
          </p:cNvSpPr>
          <p:nvPr>
            <p:ph type="body" sz="quarter" idx="11"/>
          </p:nvPr>
        </p:nvSpPr>
        <p:spPr/>
        <p:txBody>
          <a:bodyPr anchor="b"/>
          <a:lstStyle/>
          <a:p>
            <a:r>
              <a:rPr lang="en-US"/>
              <a:t>During Testing Checklist</a:t>
            </a:r>
          </a:p>
        </p:txBody>
      </p:sp>
      <p:pic>
        <p:nvPicPr>
          <p:cNvPr id="2" name="Picture 1">
            <a:extLst>
              <a:ext uri="{FF2B5EF4-FFF2-40B4-BE49-F238E27FC236}">
                <a16:creationId xmlns:a16="http://schemas.microsoft.com/office/drawing/2014/main" id="{12D82467-0E2D-56A7-8462-5C0F1F744C7F}"/>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3707886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9E1C-C6BA-1D30-8F21-7808F2182A7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30485DE-F164-8121-00E7-C3C7957D1B51}"/>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82FAF63-DD78-8BD9-2A85-54B529BC806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98</a:t>
            </a:fld>
            <a:endParaRPr lang="en-US" noProof="0"/>
          </a:p>
        </p:txBody>
      </p:sp>
      <p:sp>
        <p:nvSpPr>
          <p:cNvPr id="6" name="Content Placeholder 3">
            <a:extLst>
              <a:ext uri="{FF2B5EF4-FFF2-40B4-BE49-F238E27FC236}">
                <a16:creationId xmlns:a16="http://schemas.microsoft.com/office/drawing/2014/main" id="{06DE4E93-D5FF-1ABE-FC17-9DDB89B61B6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The testing environment must:</a:t>
            </a:r>
          </a:p>
          <a:p>
            <a:pPr marL="457200" indent="-457200">
              <a:buFont typeface="Wingdings" panose="05000000000000000000" pitchFamily="2" charset="2"/>
              <a:buChar char="§"/>
            </a:pPr>
            <a:r>
              <a:rPr lang="en-US" sz="2600"/>
              <a:t>Be adequately lit, quiet, free of distractions, and heated or cooled.</a:t>
            </a:r>
          </a:p>
          <a:p>
            <a:pPr marL="457200" indent="-457200">
              <a:buFont typeface="Wingdings" panose="05000000000000000000" pitchFamily="2" charset="2"/>
              <a:buChar char="§"/>
            </a:pPr>
            <a:r>
              <a:rPr lang="en-US" sz="2600"/>
              <a:t>Provide an adequate writing surface (Paper-based).</a:t>
            </a:r>
          </a:p>
          <a:p>
            <a:pPr marL="457200" indent="-457200">
              <a:buFont typeface="Wingdings" panose="05000000000000000000" pitchFamily="2" charset="2"/>
              <a:buChar char="§"/>
            </a:pPr>
            <a:r>
              <a:rPr lang="en-US" sz="2600"/>
              <a:t>Be free of electronic devices and music.</a:t>
            </a:r>
          </a:p>
          <a:p>
            <a:pPr marL="457200" indent="-457200">
              <a:buFont typeface="Wingdings" panose="05000000000000000000" pitchFamily="2" charset="2"/>
              <a:buChar char="§"/>
            </a:pPr>
            <a:r>
              <a:rPr lang="en-US" sz="2600"/>
              <a:t>“Do Not Disturb/Only Authorized Personnel Allowed” sign must be placed on the door during test sessions.</a:t>
            </a:r>
          </a:p>
        </p:txBody>
      </p:sp>
      <p:sp>
        <p:nvSpPr>
          <p:cNvPr id="9" name="Title 2">
            <a:extLst>
              <a:ext uri="{FF2B5EF4-FFF2-40B4-BE49-F238E27FC236}">
                <a16:creationId xmlns:a16="http://schemas.microsoft.com/office/drawing/2014/main" id="{04B4F89E-7EDC-EC2A-2789-E84D28C8EAB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Environment </a:t>
            </a:r>
          </a:p>
        </p:txBody>
      </p:sp>
    </p:spTree>
    <p:extLst>
      <p:ext uri="{BB962C8B-B14F-4D97-AF65-F5344CB8AC3E}">
        <p14:creationId xmlns:p14="http://schemas.microsoft.com/office/powerpoint/2010/main" val="15878920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BDAE-C7E8-485B-D62D-8E97CE8FB67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89965AF-D3F1-409C-0B3F-D936CCEEB24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438B3E0-D50C-9AE5-084C-73283B0EAB5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99</a:t>
            </a:fld>
            <a:endParaRPr lang="en-US" noProof="0"/>
          </a:p>
        </p:txBody>
      </p:sp>
      <p:sp>
        <p:nvSpPr>
          <p:cNvPr id="6" name="Content Placeholder 3">
            <a:extLst>
              <a:ext uri="{FF2B5EF4-FFF2-40B4-BE49-F238E27FC236}">
                <a16:creationId xmlns:a16="http://schemas.microsoft.com/office/drawing/2014/main" id="{40DDE542-84BC-F96E-16FB-D54151DFD6E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No food or drinks are allowed on desks or near test materials.</a:t>
            </a:r>
          </a:p>
          <a:p>
            <a:pPr marL="457200" indent="-457200">
              <a:buFont typeface="Wingdings" panose="05000000000000000000" pitchFamily="2" charset="2"/>
              <a:buChar char="§"/>
            </a:pPr>
            <a:r>
              <a:rPr lang="en-US" sz="2600"/>
              <a:t>The testing environment must be free of any content related posters or aids that suggest possible answers to students:</a:t>
            </a:r>
          </a:p>
          <a:p>
            <a:pPr marL="918000" lvl="1" indent="-457200">
              <a:buFont typeface="Wingdings" panose="05000000000000000000" pitchFamily="2" charset="2"/>
              <a:buChar char="§"/>
            </a:pPr>
            <a:r>
              <a:rPr lang="en-US" sz="2400"/>
              <a:t>Word walls.</a:t>
            </a:r>
          </a:p>
          <a:p>
            <a:pPr marL="918000" lvl="1" indent="-457200">
              <a:buFont typeface="Wingdings" panose="05000000000000000000" pitchFamily="2" charset="2"/>
              <a:buChar char="§"/>
            </a:pPr>
            <a:r>
              <a:rPr lang="en-US" sz="2400"/>
              <a:t>Steps for solving math equations.</a:t>
            </a:r>
          </a:p>
          <a:p>
            <a:pPr marL="918000" lvl="1" indent="-457200">
              <a:buFont typeface="Wingdings" panose="05000000000000000000" pitchFamily="2" charset="2"/>
              <a:buChar char="§"/>
            </a:pPr>
            <a:r>
              <a:rPr lang="en-US" sz="2400"/>
              <a:t>Any content related materials.</a:t>
            </a:r>
          </a:p>
          <a:p>
            <a:pPr marL="918000" lvl="1" indent="-457200">
              <a:buFont typeface="Wingdings" panose="05000000000000000000" pitchFamily="2" charset="2"/>
              <a:buChar char="§"/>
            </a:pPr>
            <a:r>
              <a:rPr lang="en-US" sz="2400"/>
              <a:t>Any resource that defines, explains, or illustrates terminology or concepts.</a:t>
            </a:r>
          </a:p>
          <a:p>
            <a:pPr marL="457200" indent="-457200">
              <a:buFont typeface="Wingdings" panose="05000000000000000000" pitchFamily="2" charset="2"/>
              <a:buChar char="§"/>
            </a:pPr>
            <a:r>
              <a:rPr lang="en-US" sz="2600"/>
              <a:t>When in doubt, </a:t>
            </a:r>
            <a:r>
              <a:rPr lang="en-US" sz="2600" u="sng"/>
              <a:t>cover it</a:t>
            </a:r>
            <a:r>
              <a:rPr lang="en-US" sz="2600"/>
              <a:t>.</a:t>
            </a:r>
          </a:p>
        </p:txBody>
      </p:sp>
      <p:sp>
        <p:nvSpPr>
          <p:cNvPr id="9" name="Title 2">
            <a:extLst>
              <a:ext uri="{FF2B5EF4-FFF2-40B4-BE49-F238E27FC236}">
                <a16:creationId xmlns:a16="http://schemas.microsoft.com/office/drawing/2014/main" id="{45BA9029-39AD-A8DC-F070-A55899929BD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Environment</a:t>
            </a:r>
          </a:p>
        </p:txBody>
      </p:sp>
    </p:spTree>
    <p:extLst>
      <p:ext uri="{BB962C8B-B14F-4D97-AF65-F5344CB8AC3E}">
        <p14:creationId xmlns:p14="http://schemas.microsoft.com/office/powerpoint/2010/main" val="36737800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63EC1-F20D-39C1-F05C-26638C9B732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C9806A4-6508-6228-74F5-A1F36E23180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05FC355-329D-6B7D-0550-EC8C6F024AF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100</a:t>
            </a:fld>
            <a:endParaRPr lang="en-US" noProof="0"/>
          </a:p>
        </p:txBody>
      </p:sp>
      <p:sp>
        <p:nvSpPr>
          <p:cNvPr id="6" name="Content Placeholder 3">
            <a:extLst>
              <a:ext uri="{FF2B5EF4-FFF2-40B4-BE49-F238E27FC236}">
                <a16:creationId xmlns:a16="http://schemas.microsoft.com/office/drawing/2014/main" id="{3007FFF4-4B2E-ADD9-BA9E-105F912E94E2}"/>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Display unit testing time for students as in the example below:</a:t>
            </a:r>
          </a:p>
          <a:p>
            <a:endParaRPr lang="en-US" sz="2600"/>
          </a:p>
        </p:txBody>
      </p:sp>
      <p:sp>
        <p:nvSpPr>
          <p:cNvPr id="9" name="Title 2">
            <a:extLst>
              <a:ext uri="{FF2B5EF4-FFF2-40B4-BE49-F238E27FC236}">
                <a16:creationId xmlns:a16="http://schemas.microsoft.com/office/drawing/2014/main" id="{532860C5-4A30-3A9F-F2DB-0E2EA568636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Display Testing Time</a:t>
            </a:r>
          </a:p>
        </p:txBody>
      </p:sp>
      <p:graphicFrame>
        <p:nvGraphicFramePr>
          <p:cNvPr id="2" name="Table 1">
            <a:extLst>
              <a:ext uri="{FF2B5EF4-FFF2-40B4-BE49-F238E27FC236}">
                <a16:creationId xmlns:a16="http://schemas.microsoft.com/office/drawing/2014/main" id="{AB8332E5-0EC8-8BF1-F379-AECC02CBBD24}"/>
              </a:ext>
            </a:extLst>
          </p:cNvPr>
          <p:cNvGraphicFramePr>
            <a:graphicFrameLocks noGrp="1"/>
          </p:cNvGraphicFramePr>
          <p:nvPr>
            <p:extLst>
              <p:ext uri="{D42A27DB-BD31-4B8C-83A1-F6EECF244321}">
                <p14:modId xmlns:p14="http://schemas.microsoft.com/office/powerpoint/2010/main" val="2925256701"/>
              </p:ext>
            </p:extLst>
          </p:nvPr>
        </p:nvGraphicFramePr>
        <p:xfrm>
          <a:off x="2895600" y="2616041"/>
          <a:ext cx="6400800" cy="2175193"/>
        </p:xfrm>
        <a:graphic>
          <a:graphicData uri="http://schemas.openxmlformats.org/drawingml/2006/table">
            <a:tbl>
              <a:tblPr/>
              <a:tblGrid>
                <a:gridCol w="3048000">
                  <a:extLst>
                    <a:ext uri="{9D8B030D-6E8A-4147-A177-3AD203B41FA5}">
                      <a16:colId xmlns:a16="http://schemas.microsoft.com/office/drawing/2014/main" val="1391874133"/>
                    </a:ext>
                  </a:extLst>
                </a:gridCol>
                <a:gridCol w="3352800">
                  <a:extLst>
                    <a:ext uri="{9D8B030D-6E8A-4147-A177-3AD203B41FA5}">
                      <a16:colId xmlns:a16="http://schemas.microsoft.com/office/drawing/2014/main" val="1747381317"/>
                    </a:ext>
                  </a:extLst>
                </a:gridCol>
              </a:tblGrid>
              <a:tr h="333375">
                <a:tc>
                  <a:txBody>
                    <a:bodyPr/>
                    <a:lstStyle/>
                    <a:p>
                      <a:pPr algn="ctr" fontAlgn="auto">
                        <a:lnSpc>
                          <a:spcPts val="2850"/>
                        </a:lnSpc>
                        <a:buNone/>
                      </a:pPr>
                      <a:r>
                        <a:rPr lang="en-GB" sz="2400" b="0" i="0">
                          <a:solidFill>
                            <a:srgbClr val="FFFFFF"/>
                          </a:solidFill>
                          <a:effectLst/>
                          <a:latin typeface="Plus Jakarta Sans SemiBold" pitchFamily="2" charset="0"/>
                        </a:rPr>
                        <a: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7145" cap="flat" cmpd="sng" algn="ctr">
                      <a:solidFill>
                        <a:srgbClr val="512EAB"/>
                      </a:solidFill>
                      <a:prstDash val="solid"/>
                      <a:round/>
                      <a:headEnd type="none" w="med" len="med"/>
                      <a:tailEnd type="none" w="med" len="med"/>
                    </a:lnB>
                    <a:solidFill>
                      <a:srgbClr val="512EAB"/>
                    </a:solidFill>
                  </a:tcPr>
                </a:tc>
                <a:tc>
                  <a:txBody>
                    <a:bodyPr/>
                    <a:lstStyle/>
                    <a:p>
                      <a:pPr algn="ctr" fontAlgn="base">
                        <a:lnSpc>
                          <a:spcPts val="2850"/>
                        </a:lnSpc>
                        <a:buNone/>
                      </a:pPr>
                      <a:r>
                        <a:rPr lang="en-GB" sz="2400" b="0" i="0">
                          <a:solidFill>
                            <a:srgbClr val="FFFFFF"/>
                          </a:solidFill>
                          <a:effectLst/>
                          <a:latin typeface="Plus Jakarta Sans SemiBold" pitchFamily="2" charset="0"/>
                        </a:rPr>
                        <a:t>Algebra II, Unit 1</a:t>
                      </a:r>
                      <a:r>
                        <a:rPr lang="en-GB" sz="2400" b="1" i="0">
                          <a:solidFill>
                            <a:srgbClr val="FFFFFF"/>
                          </a:solidFill>
                          <a:effectLst/>
                          <a:latin typeface="Plus Jakarta Sans SemiBold" pitchFamily="2" charset="0"/>
                        </a:rPr>
                        <a:t>​</a:t>
                      </a:r>
                      <a:endParaRPr lang="en-GB" b="1" i="0">
                        <a:solidFill>
                          <a:srgbClr val="FFFFFF"/>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7145" cap="flat" cmpd="sng" algn="ctr">
                      <a:solidFill>
                        <a:srgbClr val="512EAB"/>
                      </a:solidFill>
                      <a:prstDash val="solid"/>
                      <a:round/>
                      <a:headEnd type="none" w="med" len="med"/>
                      <a:tailEnd type="none" w="med" len="med"/>
                    </a:lnB>
                    <a:solidFill>
                      <a:srgbClr val="512EAB"/>
                    </a:solidFill>
                  </a:tcPr>
                </a:tc>
                <a:extLst>
                  <a:ext uri="{0D108BD9-81ED-4DB2-BD59-A6C34878D82A}">
                    <a16:rowId xmlns:a16="http://schemas.microsoft.com/office/drawing/2014/main" val="3728359061"/>
                  </a:ext>
                </a:extLst>
              </a:tr>
              <a:tr h="581025">
                <a:tc>
                  <a:txBody>
                    <a:bodyPr/>
                    <a:lstStyle/>
                    <a:p>
                      <a:pPr algn="l" fontAlgn="base">
                        <a:lnSpc>
                          <a:spcPts val="2400"/>
                        </a:lnSpc>
                        <a:buNone/>
                      </a:pPr>
                      <a:r>
                        <a:rPr lang="en-US" sz="2000" b="0" i="0" u="none" strike="noStrike">
                          <a:solidFill>
                            <a:srgbClr val="0D004D"/>
                          </a:solidFill>
                          <a:effectLst/>
                          <a:latin typeface="Plus Jakarta Sans Medium" pitchFamily="2" charset="0"/>
                        </a:rPr>
                        <a:t>Unit Testing Time:</a:t>
                      </a:r>
                      <a:r>
                        <a:rPr lang="en-US" sz="2000" b="0" i="0">
                          <a:solidFill>
                            <a:srgbClr val="000000"/>
                          </a:solidFill>
                          <a:effectLst/>
                          <a:latin typeface="Plus Jakarta Sans Medium" pitchFamily="2" charset="0"/>
                        </a:rPr>
                        <a:t>​</a:t>
                      </a:r>
                      <a:endParaRPr lang="en-US"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7145" cap="flat" cmpd="sng" algn="ctr">
                      <a:solidFill>
                        <a:srgbClr val="512EAB"/>
                      </a:solidFill>
                      <a:prstDash val="solid"/>
                      <a:round/>
                      <a:headEnd type="none" w="med" len="med"/>
                      <a:tailEnd type="none" w="med" len="med"/>
                    </a:lnT>
                    <a:lnB w="9525" cap="flat" cmpd="sng" algn="ctr">
                      <a:solidFill>
                        <a:srgbClr val="512EAB"/>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D004D"/>
                          </a:solidFill>
                          <a:effectLst/>
                          <a:latin typeface="Plus Jakarta Sans Medium" pitchFamily="2" charset="0"/>
                        </a:rPr>
                        <a:t>70 Minutes</a:t>
                      </a:r>
                      <a:r>
                        <a:rPr lang="en-US" sz="2000" b="0" i="0">
                          <a:solidFill>
                            <a:srgbClr val="000000"/>
                          </a:solidFill>
                          <a:effectLst/>
                          <a:latin typeface="Plus Jakarta Sans Medium" pitchFamily="2" charset="0"/>
                        </a:rPr>
                        <a:t>​</a:t>
                      </a:r>
                      <a:endParaRPr lang="en-US"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7145" cap="flat" cmpd="sng" algn="ctr">
                      <a:solidFill>
                        <a:srgbClr val="512EAB"/>
                      </a:solidFill>
                      <a:prstDash val="solid"/>
                      <a:round/>
                      <a:headEnd type="none" w="med" len="med"/>
                      <a:tailEnd type="none" w="med" len="med"/>
                    </a:lnT>
                    <a:lnB w="9525" cap="flat" cmpd="sng" algn="ctr">
                      <a:solidFill>
                        <a:srgbClr val="512EAB"/>
                      </a:solidFill>
                      <a:prstDash val="solid"/>
                      <a:round/>
                      <a:headEnd type="none" w="med" len="med"/>
                      <a:tailEnd type="none" w="med" len="med"/>
                    </a:lnB>
                    <a:noFill/>
                  </a:tcPr>
                </a:tc>
                <a:extLst>
                  <a:ext uri="{0D108BD9-81ED-4DB2-BD59-A6C34878D82A}">
                    <a16:rowId xmlns:a16="http://schemas.microsoft.com/office/drawing/2014/main" val="1224380250"/>
                  </a:ext>
                </a:extLst>
              </a:tr>
              <a:tr h="581025">
                <a:tc>
                  <a:txBody>
                    <a:bodyPr/>
                    <a:lstStyle/>
                    <a:p>
                      <a:pPr algn="l" fontAlgn="base">
                        <a:lnSpc>
                          <a:spcPts val="2400"/>
                        </a:lnSpc>
                        <a:buNone/>
                      </a:pPr>
                      <a:r>
                        <a:rPr lang="en-US" sz="2000" b="0" i="0" u="none" strike="noStrike">
                          <a:solidFill>
                            <a:srgbClr val="0D004D"/>
                          </a:solidFill>
                          <a:effectLst/>
                          <a:latin typeface="Plus Jakarta Sans Medium" pitchFamily="2" charset="0"/>
                        </a:rPr>
                        <a:t>Starting Time:</a:t>
                      </a:r>
                      <a:r>
                        <a:rPr lang="en-US" sz="2000" b="0" i="0">
                          <a:solidFill>
                            <a:srgbClr val="000000"/>
                          </a:solidFill>
                          <a:effectLst/>
                          <a:latin typeface="Plus Jakarta Sans Medium" pitchFamily="2" charset="0"/>
                        </a:rPr>
                        <a:t>​</a:t>
                      </a:r>
                      <a:endParaRPr lang="en-US"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512EAB"/>
                      </a:solidFill>
                      <a:prstDash val="solid"/>
                      <a:round/>
                      <a:headEnd type="none" w="med" len="med"/>
                      <a:tailEnd type="none" w="med" len="med"/>
                    </a:lnT>
                    <a:lnB w="9525" cap="flat" cmpd="sng" algn="ctr">
                      <a:solidFill>
                        <a:srgbClr val="512EAB"/>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D004D"/>
                          </a:solidFill>
                          <a:effectLst/>
                          <a:latin typeface="Plus Jakarta Sans Medium" pitchFamily="2" charset="0"/>
                        </a:rPr>
                        <a:t>9:00 AM</a:t>
                      </a:r>
                      <a:r>
                        <a:rPr lang="en-US" sz="2000" b="0" i="0">
                          <a:solidFill>
                            <a:srgbClr val="000000"/>
                          </a:solidFill>
                          <a:effectLst/>
                          <a:latin typeface="Plus Jakarta Sans Medium" pitchFamily="2" charset="0"/>
                        </a:rPr>
                        <a:t>​</a:t>
                      </a:r>
                      <a:endParaRPr lang="en-US"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512EAB"/>
                      </a:solidFill>
                      <a:prstDash val="solid"/>
                      <a:round/>
                      <a:headEnd type="none" w="med" len="med"/>
                      <a:tailEnd type="none" w="med" len="med"/>
                    </a:lnT>
                    <a:lnB w="9525" cap="flat" cmpd="sng" algn="ctr">
                      <a:solidFill>
                        <a:srgbClr val="512EAB"/>
                      </a:solidFill>
                      <a:prstDash val="solid"/>
                      <a:round/>
                      <a:headEnd type="none" w="med" len="med"/>
                      <a:tailEnd type="none" w="med" len="med"/>
                    </a:lnB>
                    <a:noFill/>
                  </a:tcPr>
                </a:tc>
                <a:extLst>
                  <a:ext uri="{0D108BD9-81ED-4DB2-BD59-A6C34878D82A}">
                    <a16:rowId xmlns:a16="http://schemas.microsoft.com/office/drawing/2014/main" val="2585295470"/>
                  </a:ext>
                </a:extLst>
              </a:tr>
              <a:tr h="581025">
                <a:tc>
                  <a:txBody>
                    <a:bodyPr/>
                    <a:lstStyle/>
                    <a:p>
                      <a:pPr algn="l" fontAlgn="base">
                        <a:lnSpc>
                          <a:spcPts val="2400"/>
                        </a:lnSpc>
                        <a:buNone/>
                      </a:pPr>
                      <a:r>
                        <a:rPr lang="en-US" sz="2000" b="0" i="0" u="none" strike="noStrike">
                          <a:solidFill>
                            <a:srgbClr val="0D004D"/>
                          </a:solidFill>
                          <a:effectLst/>
                          <a:latin typeface="Plus Jakarta Sans Medium" pitchFamily="2" charset="0"/>
                        </a:rPr>
                        <a:t>Stopping Time: </a:t>
                      </a:r>
                      <a:r>
                        <a:rPr lang="en-US" sz="2000" b="0" i="0">
                          <a:solidFill>
                            <a:srgbClr val="000000"/>
                          </a:solidFill>
                          <a:effectLst/>
                          <a:latin typeface="Plus Jakarta Sans Medium" pitchFamily="2" charset="0"/>
                        </a:rPr>
                        <a:t>​</a:t>
                      </a:r>
                      <a:endParaRPr lang="en-US"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512EAB"/>
                      </a:solidFill>
                      <a:prstDash val="solid"/>
                      <a:round/>
                      <a:headEnd type="none" w="med" len="med"/>
                      <a:tailEnd type="none" w="med" len="med"/>
                    </a:lnT>
                    <a:lnB w="9525" cap="flat" cmpd="sng" algn="ctr">
                      <a:solidFill>
                        <a:srgbClr val="512EAB"/>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D004D"/>
                          </a:solidFill>
                          <a:effectLst/>
                          <a:latin typeface="Plus Jakarta Sans Medium" pitchFamily="2" charset="0"/>
                        </a:rPr>
                        <a:t>10:10 AM</a:t>
                      </a:r>
                      <a:r>
                        <a:rPr lang="en-US" sz="2000" b="0" i="0">
                          <a:solidFill>
                            <a:srgbClr val="000000"/>
                          </a:solidFill>
                          <a:effectLst/>
                          <a:latin typeface="Plus Jakarta Sans Medium" pitchFamily="2" charset="0"/>
                        </a:rPr>
                        <a:t>​</a:t>
                      </a:r>
                      <a:endParaRPr lang="en-US"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512EAB"/>
                      </a:solidFill>
                      <a:prstDash val="solid"/>
                      <a:round/>
                      <a:headEnd type="none" w="med" len="med"/>
                      <a:tailEnd type="none" w="med" len="med"/>
                    </a:lnT>
                    <a:lnB w="9525" cap="flat" cmpd="sng" algn="ctr">
                      <a:solidFill>
                        <a:srgbClr val="512EAB"/>
                      </a:solidFill>
                      <a:prstDash val="solid"/>
                      <a:round/>
                      <a:headEnd type="none" w="med" len="med"/>
                      <a:tailEnd type="none" w="med" len="med"/>
                    </a:lnB>
                    <a:noFill/>
                  </a:tcPr>
                </a:tc>
                <a:extLst>
                  <a:ext uri="{0D108BD9-81ED-4DB2-BD59-A6C34878D82A}">
                    <a16:rowId xmlns:a16="http://schemas.microsoft.com/office/drawing/2014/main" val="3570564159"/>
                  </a:ext>
                </a:extLst>
              </a:tr>
            </a:tbl>
          </a:graphicData>
        </a:graphic>
      </p:graphicFrame>
      <p:sp>
        <p:nvSpPr>
          <p:cNvPr id="3" name="Rectangle 1">
            <a:extLst>
              <a:ext uri="{FF2B5EF4-FFF2-40B4-BE49-F238E27FC236}">
                <a16:creationId xmlns:a16="http://schemas.microsoft.com/office/drawing/2014/main" id="{E3E0559D-8FA1-CA53-C46D-536790C9BD6D}"/>
              </a:ext>
            </a:extLst>
          </p:cNvPr>
          <p:cNvSpPr>
            <a:spLocks noChangeArrowheads="1"/>
          </p:cNvSpPr>
          <p:nvPr/>
        </p:nvSpPr>
        <p:spPr bwMode="auto">
          <a:xfrm>
            <a:off x="2895600" y="2616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22703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4B8EA-6833-D75A-C326-C2761A1082D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0C6F821-197D-7D71-D829-E4018E7E6C0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DCF89E9-86EF-07E8-14D6-62FBAAE7F7B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101</a:t>
            </a:fld>
            <a:endParaRPr lang="en-US" noProof="0"/>
          </a:p>
        </p:txBody>
      </p:sp>
      <p:sp>
        <p:nvSpPr>
          <p:cNvPr id="6" name="Content Placeholder 3">
            <a:extLst>
              <a:ext uri="{FF2B5EF4-FFF2-40B4-BE49-F238E27FC236}">
                <a16:creationId xmlns:a16="http://schemas.microsoft.com/office/drawing/2014/main" id="{93875631-73E9-9AF4-99BD-6B0EEBBF5466}"/>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Student-to-Test Administrator ratio must not exceed 30 to 1.</a:t>
            </a:r>
          </a:p>
          <a:p>
            <a:pPr marL="918000" lvl="1" indent="-457200">
              <a:buFont typeface="Wingdings" panose="05000000000000000000" pitchFamily="2" charset="2"/>
              <a:buChar char="§"/>
            </a:pPr>
            <a:r>
              <a:rPr lang="en-US" sz="2400"/>
              <a:t>Test Administrator must be able to actively monitor the space within the physical testing environment.</a:t>
            </a:r>
          </a:p>
          <a:p>
            <a:pPr marL="457200" indent="-457200">
              <a:buFont typeface="Wingdings" panose="05000000000000000000" pitchFamily="2" charset="2"/>
              <a:buChar char="§"/>
            </a:pPr>
            <a:r>
              <a:rPr lang="en-US" sz="2600"/>
              <a:t>Test Administrators must:</a:t>
            </a:r>
          </a:p>
          <a:p>
            <a:pPr marL="918000" lvl="1" indent="-457200">
              <a:buFont typeface="Wingdings" panose="05000000000000000000" pitchFamily="2" charset="2"/>
              <a:buChar char="§"/>
            </a:pPr>
            <a:r>
              <a:rPr lang="en-US" sz="2400"/>
              <a:t>Actively proctor.</a:t>
            </a:r>
          </a:p>
          <a:p>
            <a:pPr marL="918000" lvl="1" indent="-457200">
              <a:buFont typeface="Wingdings" panose="05000000000000000000" pitchFamily="2" charset="2"/>
              <a:buChar char="§"/>
            </a:pPr>
            <a:r>
              <a:rPr lang="en-US" sz="2400"/>
              <a:t>Remain attentive and in the room during the entire testing unit.</a:t>
            </a:r>
          </a:p>
          <a:p>
            <a:pPr marL="918000" lvl="1" indent="-457200">
              <a:buFont typeface="Wingdings" panose="05000000000000000000" pitchFamily="2" charset="2"/>
              <a:buChar char="§"/>
            </a:pPr>
            <a:r>
              <a:rPr lang="en-US" sz="2400"/>
              <a:t>Circulate throughout the room during the test.</a:t>
            </a:r>
          </a:p>
          <a:p>
            <a:pPr marL="918000" lvl="1" indent="-457200">
              <a:buFont typeface="Wingdings" panose="05000000000000000000" pitchFamily="2" charset="2"/>
              <a:buChar char="§"/>
            </a:pPr>
            <a:r>
              <a:rPr lang="en-US" sz="2400"/>
              <a:t>See students working but not see student work.</a:t>
            </a:r>
          </a:p>
        </p:txBody>
      </p:sp>
      <p:sp>
        <p:nvSpPr>
          <p:cNvPr id="9" name="Title 2">
            <a:extLst>
              <a:ext uri="{FF2B5EF4-FFF2-40B4-BE49-F238E27FC236}">
                <a16:creationId xmlns:a16="http://schemas.microsoft.com/office/drawing/2014/main" id="{3FBC7C0E-A1E9-A1E1-27AE-F45FC8C1F9E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Student-to-Test Administrator Ratio</a:t>
            </a:r>
          </a:p>
        </p:txBody>
      </p:sp>
    </p:spTree>
    <p:extLst>
      <p:ext uri="{BB962C8B-B14F-4D97-AF65-F5344CB8AC3E}">
        <p14:creationId xmlns:p14="http://schemas.microsoft.com/office/powerpoint/2010/main" val="36578594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D96E4-D7A8-C84F-ECA5-84DD07A37B5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BCCE5B0-FD71-B9FE-7D73-BF84256834C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26005E6-C3FB-694E-75C5-D7FC41B93FC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102</a:t>
            </a:fld>
            <a:endParaRPr lang="en-US" noProof="0"/>
          </a:p>
        </p:txBody>
      </p:sp>
      <p:sp>
        <p:nvSpPr>
          <p:cNvPr id="6" name="Content Placeholder 3">
            <a:extLst>
              <a:ext uri="{FF2B5EF4-FFF2-40B4-BE49-F238E27FC236}">
                <a16:creationId xmlns:a16="http://schemas.microsoft.com/office/drawing/2014/main" id="{739599FE-C960-DB77-04D3-4B3F6F99F84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400"/>
              <a:t>Students should not be able to see each other’s work from a normal testing position.</a:t>
            </a:r>
          </a:p>
          <a:p>
            <a:pPr marL="457200" indent="-457200">
              <a:buFont typeface="Wingdings" panose="05000000000000000000" pitchFamily="2" charset="2"/>
              <a:buChar char="§"/>
            </a:pPr>
            <a:r>
              <a:rPr lang="en-US" sz="2400"/>
              <a:t>Consider the following seating configurations to maintain test security: </a:t>
            </a:r>
          </a:p>
          <a:p>
            <a:pPr marL="918000" lvl="1" indent="-457200">
              <a:buFont typeface="Wingdings" panose="05000000000000000000" pitchFamily="2" charset="2"/>
              <a:buChar char="§"/>
            </a:pPr>
            <a:r>
              <a:rPr lang="en-US" sz="2200"/>
              <a:t>Seat students in every other seat (useful in a computer lab setup).</a:t>
            </a:r>
          </a:p>
          <a:p>
            <a:pPr marL="918000" lvl="1" indent="-457200">
              <a:buFont typeface="Wingdings" panose="05000000000000000000" pitchFamily="2" charset="2"/>
              <a:buChar char="§"/>
            </a:pPr>
            <a:r>
              <a:rPr lang="en-US" sz="2200"/>
              <a:t>Arrange monitors back-to-back.</a:t>
            </a:r>
          </a:p>
          <a:p>
            <a:pPr marL="918000" lvl="1" indent="-457200">
              <a:buFont typeface="Wingdings" panose="05000000000000000000" pitchFamily="2" charset="2"/>
              <a:buChar char="§"/>
            </a:pPr>
            <a:r>
              <a:rPr lang="en-US" sz="2200"/>
              <a:t>Seat students back-to-back.</a:t>
            </a:r>
          </a:p>
          <a:p>
            <a:pPr marL="918000" lvl="1" indent="-457200">
              <a:buFont typeface="Wingdings" panose="05000000000000000000" pitchFamily="2" charset="2"/>
              <a:buChar char="§"/>
            </a:pPr>
            <a:r>
              <a:rPr lang="en-US" sz="2200"/>
              <a:t>Seat students in a semicircle (useful for schools using laptops).</a:t>
            </a:r>
          </a:p>
          <a:p>
            <a:pPr marL="918000" lvl="1" indent="-457200">
              <a:buFont typeface="Wingdings" panose="05000000000000000000" pitchFamily="2" charset="2"/>
              <a:buChar char="§"/>
            </a:pPr>
            <a:r>
              <a:rPr lang="en-US" sz="2200"/>
              <a:t>Seat students in widely spaced rows or in every other row (appropriate for a classroom setup).</a:t>
            </a:r>
          </a:p>
          <a:p>
            <a:pPr marL="457200" indent="-457200">
              <a:buFont typeface="Wingdings" panose="05000000000000000000" pitchFamily="2" charset="2"/>
              <a:buChar char="§"/>
            </a:pPr>
            <a:r>
              <a:rPr lang="en-US" sz="2400"/>
              <a:t>Dividing screens or other privacy materials may be used if students cannot be placed far enough away from each other.</a:t>
            </a:r>
          </a:p>
        </p:txBody>
      </p:sp>
      <p:sp>
        <p:nvSpPr>
          <p:cNvPr id="9" name="Title 2">
            <a:extLst>
              <a:ext uri="{FF2B5EF4-FFF2-40B4-BE49-F238E27FC236}">
                <a16:creationId xmlns:a16="http://schemas.microsoft.com/office/drawing/2014/main" id="{84DA5FF1-3E26-A1A6-572A-61C170FD4B7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Testing Room Configuration</a:t>
            </a:r>
          </a:p>
        </p:txBody>
      </p:sp>
    </p:spTree>
    <p:extLst>
      <p:ext uri="{BB962C8B-B14F-4D97-AF65-F5344CB8AC3E}">
        <p14:creationId xmlns:p14="http://schemas.microsoft.com/office/powerpoint/2010/main" val="4655063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990DC-534E-D414-3659-F17A4EECFD2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B8C3175-55F0-AD67-1AD5-9F8CE2FACF4D}"/>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7CA12F5-1459-30F2-D323-7AD147B9387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103</a:t>
            </a:fld>
            <a:endParaRPr lang="en-US" noProof="0"/>
          </a:p>
        </p:txBody>
      </p:sp>
      <p:sp>
        <p:nvSpPr>
          <p:cNvPr id="6" name="Content Placeholder 3">
            <a:extLst>
              <a:ext uri="{FF2B5EF4-FFF2-40B4-BE49-F238E27FC236}">
                <a16:creationId xmlns:a16="http://schemas.microsoft.com/office/drawing/2014/main" id="{46FA42F3-4DF6-8448-582E-638E569D409F}"/>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Text-to-Speech for ELA &amp; Math</a:t>
            </a:r>
          </a:p>
          <a:p>
            <a:pPr marL="918000" lvl="1" indent="-457200">
              <a:buFont typeface="Wingdings" panose="05000000000000000000" pitchFamily="2" charset="2"/>
              <a:buChar char="§"/>
            </a:pPr>
            <a:r>
              <a:rPr lang="en-US" sz="2400"/>
              <a:t>To be in a testing room with other students, headphones must be worn.</a:t>
            </a:r>
          </a:p>
          <a:p>
            <a:pPr marL="917575" lvl="1" indent="-457200">
              <a:buFont typeface="Wingdings" panose="05000000000000000000" pitchFamily="2" charset="2"/>
              <a:buChar char="§"/>
            </a:pPr>
            <a:r>
              <a:rPr lang="en-US" sz="2400"/>
              <a:t>Students must be tested separately if they are not able to wear headphones. </a:t>
            </a:r>
            <a:endParaRPr lang="en-US" sz="2400">
              <a:cs typeface="Plus Jakarta Sans"/>
            </a:endParaRPr>
          </a:p>
          <a:p>
            <a:endParaRPr lang="en-US" sz="2400">
              <a:cs typeface="Plus Jakarta Sans"/>
            </a:endParaRPr>
          </a:p>
        </p:txBody>
      </p:sp>
      <p:sp>
        <p:nvSpPr>
          <p:cNvPr id="9" name="Title 2">
            <a:extLst>
              <a:ext uri="{FF2B5EF4-FFF2-40B4-BE49-F238E27FC236}">
                <a16:creationId xmlns:a16="http://schemas.microsoft.com/office/drawing/2014/main" id="{2C5E2C65-B94E-E284-B2DC-DE709188809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Headphones for Computer-based Testing</a:t>
            </a:r>
          </a:p>
        </p:txBody>
      </p:sp>
    </p:spTree>
    <p:extLst>
      <p:ext uri="{BB962C8B-B14F-4D97-AF65-F5344CB8AC3E}">
        <p14:creationId xmlns:p14="http://schemas.microsoft.com/office/powerpoint/2010/main" val="31967912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C8DE1-4D63-0289-E8F1-FABB3B1EB45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0D74782-1470-3BF5-B32A-E828CEB6AAA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6156C15-7FA9-3C5F-81A3-883FBB6E002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104</a:t>
            </a:fld>
            <a:endParaRPr lang="en-US" noProof="0"/>
          </a:p>
        </p:txBody>
      </p:sp>
      <p:sp>
        <p:nvSpPr>
          <p:cNvPr id="6" name="Content Placeholder 3">
            <a:extLst>
              <a:ext uri="{FF2B5EF4-FFF2-40B4-BE49-F238E27FC236}">
                <a16:creationId xmlns:a16="http://schemas.microsoft.com/office/drawing/2014/main" id="{30D725B7-A7AE-86FB-82CD-E95E2ADEFB5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600"/>
              <a:t>Only students, Test Administrators/proctors, and authorized school, district, state personnel, or state-sanctioned test monitors may be in testing areas during administration.</a:t>
            </a:r>
          </a:p>
          <a:p>
            <a:pPr marL="457200" indent="-457200">
              <a:buFont typeface="Wingdings" panose="05000000000000000000" pitchFamily="2" charset="2"/>
              <a:buChar char="§"/>
            </a:pPr>
            <a:r>
              <a:rPr lang="en-US" sz="2600"/>
              <a:t>Media are not allowed to have access to the tests before, during, or after test administration, or take pictures or video of testing materials or testing students.</a:t>
            </a:r>
          </a:p>
          <a:p>
            <a:pPr marL="457200" indent="-457200">
              <a:buFont typeface="Wingdings" panose="05000000000000000000" pitchFamily="2" charset="2"/>
              <a:buChar char="§"/>
            </a:pPr>
            <a:r>
              <a:rPr lang="en-US" sz="2600"/>
              <a:t>Parents are not allowed in the testing room with their child. </a:t>
            </a:r>
          </a:p>
        </p:txBody>
      </p:sp>
      <p:sp>
        <p:nvSpPr>
          <p:cNvPr id="9" name="Title 2">
            <a:extLst>
              <a:ext uri="{FF2B5EF4-FFF2-40B4-BE49-F238E27FC236}">
                <a16:creationId xmlns:a16="http://schemas.microsoft.com/office/drawing/2014/main" id="{B61ED356-63C2-5EFA-6C56-19B3C1E5F22C}"/>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Unauthorized Visitors &amp; the Media</a:t>
            </a:r>
          </a:p>
        </p:txBody>
      </p:sp>
    </p:spTree>
    <p:extLst>
      <p:ext uri="{BB962C8B-B14F-4D97-AF65-F5344CB8AC3E}">
        <p14:creationId xmlns:p14="http://schemas.microsoft.com/office/powerpoint/2010/main" val="29985389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4C650-EE69-F019-085E-8BFB28A8610E}"/>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F40D36F-761A-D91D-BD11-C17727FE3A4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249AE6B-366B-9EC1-7804-4ABA74B8821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105</a:t>
            </a:fld>
            <a:endParaRPr lang="en-US" noProof="0"/>
          </a:p>
        </p:txBody>
      </p:sp>
      <p:sp>
        <p:nvSpPr>
          <p:cNvPr id="6" name="Content Placeholder 3">
            <a:extLst>
              <a:ext uri="{FF2B5EF4-FFF2-40B4-BE49-F238E27FC236}">
                <a16:creationId xmlns:a16="http://schemas.microsoft.com/office/drawing/2014/main" id="{0F4EF7AD-ACE1-A9BE-8D7D-B9D25759DB8E}"/>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Day of testing checklist:</a:t>
            </a:r>
          </a:p>
          <a:p>
            <a:pPr marL="342900" indent="-342900">
              <a:buFont typeface="Wingdings" panose="05000000000000000000" pitchFamily="2" charset="2"/>
              <a:buChar char="ü"/>
            </a:pPr>
            <a:r>
              <a:rPr lang="en-US" sz="2400"/>
              <a:t>Distribute test materials. </a:t>
            </a:r>
          </a:p>
          <a:p>
            <a:pPr marL="342900" indent="-342900">
              <a:buFont typeface="Wingdings" panose="05000000000000000000" pitchFamily="2" charset="2"/>
              <a:buChar char="ü"/>
            </a:pPr>
            <a:r>
              <a:rPr lang="en-US" sz="2400"/>
              <a:t>Ensure Test Administrators have a computer device to administer the test.</a:t>
            </a:r>
          </a:p>
          <a:p>
            <a:pPr marL="342900" indent="-342900">
              <a:buFont typeface="Wingdings" panose="05000000000000000000" pitchFamily="2" charset="2"/>
              <a:buChar char="ü"/>
            </a:pPr>
            <a:r>
              <a:rPr lang="en-US" sz="2400"/>
              <a:t>Monitor test activity.</a:t>
            </a:r>
          </a:p>
          <a:p>
            <a:pPr marL="342900" indent="-342900">
              <a:buFont typeface="Wingdings" panose="05000000000000000000" pitchFamily="2" charset="2"/>
              <a:buChar char="ü"/>
            </a:pPr>
            <a:r>
              <a:rPr lang="en-US" sz="2400"/>
              <a:t>Be available to Test Administrators.</a:t>
            </a:r>
          </a:p>
          <a:p>
            <a:pPr marL="342900" indent="-342900">
              <a:buFont typeface="Wingdings" panose="05000000000000000000" pitchFamily="2" charset="2"/>
              <a:buChar char="ü"/>
            </a:pPr>
            <a:r>
              <a:rPr lang="en-US" sz="2400"/>
              <a:t>Collect materials from Test Administrators after each test, as needed.</a:t>
            </a:r>
          </a:p>
        </p:txBody>
      </p:sp>
      <p:sp>
        <p:nvSpPr>
          <p:cNvPr id="9" name="Title 2">
            <a:extLst>
              <a:ext uri="{FF2B5EF4-FFF2-40B4-BE49-F238E27FC236}">
                <a16:creationId xmlns:a16="http://schemas.microsoft.com/office/drawing/2014/main" id="{8F845FAE-C4BD-5124-566C-040B13CFC30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Coordinator Tasks</a:t>
            </a:r>
          </a:p>
        </p:txBody>
      </p:sp>
    </p:spTree>
    <p:extLst>
      <p:ext uri="{BB962C8B-B14F-4D97-AF65-F5344CB8AC3E}">
        <p14:creationId xmlns:p14="http://schemas.microsoft.com/office/powerpoint/2010/main" val="16352864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DFA3C-4F59-3690-9B54-4B0C83D49D9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BF5A9DD-4C72-8086-3268-B0240B71246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4C91140-CEB8-F4A3-C09E-B8EBC9D91E7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106</a:t>
            </a:fld>
            <a:endParaRPr lang="en-US" noProof="0"/>
          </a:p>
        </p:txBody>
      </p:sp>
      <p:sp>
        <p:nvSpPr>
          <p:cNvPr id="6" name="Content Placeholder 3">
            <a:extLst>
              <a:ext uri="{FF2B5EF4-FFF2-40B4-BE49-F238E27FC236}">
                <a16:creationId xmlns:a16="http://schemas.microsoft.com/office/drawing/2014/main" id="{764D1C43-A6EC-1015-B84C-8B64DB6FB6CF}"/>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Before testing begins:</a:t>
            </a:r>
          </a:p>
          <a:p>
            <a:pPr marL="457200" indent="-457200">
              <a:buFont typeface="Wingdings" panose="05000000000000000000" pitchFamily="2" charset="2"/>
              <a:buChar char="§"/>
            </a:pPr>
            <a:r>
              <a:rPr lang="en-US" sz="2200"/>
              <a:t>Prepare the test environment and situate the students.</a:t>
            </a:r>
          </a:p>
          <a:p>
            <a:pPr marL="457200" indent="-457200">
              <a:buFont typeface="Wingdings" panose="05000000000000000000" pitchFamily="2" charset="2"/>
              <a:buChar char="§"/>
            </a:pPr>
            <a:r>
              <a:rPr lang="en-US" sz="2200"/>
              <a:t>Follow directions and read the script in the Test Administrator Manual (TAM) to initiate the test session.</a:t>
            </a:r>
          </a:p>
          <a:p>
            <a:pPr marL="457200" indent="-457200">
              <a:buFont typeface="Wingdings" panose="05000000000000000000" pitchFamily="2" charset="2"/>
              <a:buChar char="§"/>
            </a:pPr>
            <a:r>
              <a:rPr lang="en-US" sz="2200"/>
              <a:t>Hand out student test cards and scratch paper when directed (by the TAM script).</a:t>
            </a:r>
          </a:p>
          <a:p>
            <a:pPr marL="457200" indent="-457200">
              <a:buFont typeface="Wingdings" panose="05000000000000000000" pitchFamily="2" charset="2"/>
              <a:buChar char="§"/>
            </a:pPr>
            <a:r>
              <a:rPr lang="en-US" sz="2200"/>
              <a:t>Assist students in logging into TestNav.</a:t>
            </a:r>
          </a:p>
          <a:p>
            <a:r>
              <a:rPr lang="en-US" sz="2400" b="1"/>
              <a:t>After testing is completed:</a:t>
            </a:r>
          </a:p>
          <a:p>
            <a:pPr marL="457200" indent="-457200">
              <a:buFont typeface="Wingdings" panose="05000000000000000000" pitchFamily="2" charset="2"/>
              <a:buChar char="§"/>
            </a:pPr>
            <a:r>
              <a:rPr lang="en-US" sz="2200"/>
              <a:t>Collect student testing cards and scratch paper.</a:t>
            </a:r>
            <a:endParaRPr lang="en-US" sz="2200">
              <a:cs typeface="Plus Jakarta Sans"/>
            </a:endParaRPr>
          </a:p>
          <a:p>
            <a:pPr marL="457200" indent="-457200">
              <a:buFont typeface="Wingdings" panose="05000000000000000000" pitchFamily="2" charset="2"/>
              <a:buChar char="§"/>
            </a:pPr>
            <a:r>
              <a:rPr lang="en-US" sz="2200"/>
              <a:t>Confirm students have logged out of TestNav.</a:t>
            </a:r>
          </a:p>
          <a:p>
            <a:pPr marL="457200" indent="-457200">
              <a:buFont typeface="Wingdings" panose="05000000000000000000" pitchFamily="2" charset="2"/>
              <a:buChar char="§"/>
            </a:pPr>
            <a:r>
              <a:rPr lang="en-US" sz="2200"/>
              <a:t>Confirm </a:t>
            </a:r>
            <a:r>
              <a:rPr lang="en-US" sz="2200" u="sng"/>
              <a:t>ALL</a:t>
            </a:r>
            <a:r>
              <a:rPr lang="en-US" sz="2200"/>
              <a:t> tests are in a Submitted status after final day of testing.</a:t>
            </a:r>
          </a:p>
        </p:txBody>
      </p:sp>
      <p:sp>
        <p:nvSpPr>
          <p:cNvPr id="9" name="Title 2">
            <a:extLst>
              <a:ext uri="{FF2B5EF4-FFF2-40B4-BE49-F238E27FC236}">
                <a16:creationId xmlns:a16="http://schemas.microsoft.com/office/drawing/2014/main" id="{093296C7-816A-39F1-5337-5C08BE6EF1F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 Administrator Tasks</a:t>
            </a:r>
          </a:p>
        </p:txBody>
      </p:sp>
    </p:spTree>
    <p:extLst>
      <p:ext uri="{BB962C8B-B14F-4D97-AF65-F5344CB8AC3E}">
        <p14:creationId xmlns:p14="http://schemas.microsoft.com/office/powerpoint/2010/main" val="5635052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CB7F7-82D4-DDF3-E083-6EC90ABA094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862C817-19FE-FB68-8FDF-483DB64E1F3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CEAA6EA-358E-B488-7CC5-AB33FF18579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107</a:t>
            </a:fld>
            <a:endParaRPr lang="en-US" noProof="0"/>
          </a:p>
        </p:txBody>
      </p:sp>
      <p:sp>
        <p:nvSpPr>
          <p:cNvPr id="9" name="Title 2">
            <a:extLst>
              <a:ext uri="{FF2B5EF4-FFF2-40B4-BE49-F238E27FC236}">
                <a16:creationId xmlns:a16="http://schemas.microsoft.com/office/drawing/2014/main" id="{A7459A40-303D-B85E-B24B-9D04691447A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Active Monitoring</a:t>
            </a:r>
          </a:p>
        </p:txBody>
      </p:sp>
      <p:sp>
        <p:nvSpPr>
          <p:cNvPr id="2" name="Content Placeholder 3">
            <a:extLst>
              <a:ext uri="{FF2B5EF4-FFF2-40B4-BE49-F238E27FC236}">
                <a16:creationId xmlns:a16="http://schemas.microsoft.com/office/drawing/2014/main" id="{B43DDD93-E3A0-2CB6-5E0F-06365FBBA609}"/>
              </a:ext>
            </a:extLst>
          </p:cNvPr>
          <p:cNvSpPr txBox="1">
            <a:spLocks/>
          </p:cNvSpPr>
          <p:nvPr/>
        </p:nvSpPr>
        <p:spPr>
          <a:xfrm>
            <a:off x="550164"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Test Administrators/Teachers should:</a:t>
            </a:r>
          </a:p>
          <a:p>
            <a:pPr marL="342900" indent="-342900">
              <a:buFont typeface="Wingdings" panose="05000000000000000000" pitchFamily="2" charset="2"/>
              <a:buChar char="§"/>
            </a:pPr>
            <a:r>
              <a:rPr lang="en-US" sz="2400"/>
              <a:t>Ensure students have all necessary materials for each test.</a:t>
            </a:r>
          </a:p>
          <a:p>
            <a:pPr marL="342900" indent="-342900">
              <a:buFont typeface="Wingdings" panose="05000000000000000000" pitchFamily="2" charset="2"/>
              <a:buChar char="§"/>
            </a:pPr>
            <a:r>
              <a:rPr lang="en-US" sz="2400"/>
              <a:t>Follow test administration scripts exactly as written.</a:t>
            </a:r>
          </a:p>
          <a:p>
            <a:pPr marL="342900" indent="-342900">
              <a:buFont typeface="Wingdings" panose="05000000000000000000" pitchFamily="2" charset="2"/>
              <a:buChar char="§"/>
            </a:pPr>
            <a:r>
              <a:rPr lang="en-US" sz="2400"/>
              <a:t>Move throughout the room during testing to ensure students are on task.</a:t>
            </a:r>
          </a:p>
        </p:txBody>
      </p:sp>
      <p:sp>
        <p:nvSpPr>
          <p:cNvPr id="3" name="Content Placeholder 3">
            <a:extLst>
              <a:ext uri="{FF2B5EF4-FFF2-40B4-BE49-F238E27FC236}">
                <a16:creationId xmlns:a16="http://schemas.microsoft.com/office/drawing/2014/main" id="{0B01BDE5-3C0D-F219-F235-745A9FCA4618}"/>
              </a:ext>
            </a:extLst>
          </p:cNvPr>
          <p:cNvSpPr txBox="1">
            <a:spLocks/>
          </p:cNvSpPr>
          <p:nvPr/>
        </p:nvSpPr>
        <p:spPr>
          <a:xfrm>
            <a:off x="6096000" y="1462819"/>
            <a:ext cx="5545836"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Test Administrators </a:t>
            </a:r>
            <a:r>
              <a:rPr lang="en-US" sz="2400" b="1" i="1" u="sng"/>
              <a:t>MAY NOT</a:t>
            </a:r>
            <a:r>
              <a:rPr lang="en-US" sz="2400" b="1"/>
              <a:t>:</a:t>
            </a:r>
          </a:p>
          <a:p>
            <a:pPr marL="457200" indent="-457200">
              <a:buFont typeface="Wingdings" panose="05000000000000000000" pitchFamily="2" charset="2"/>
              <a:buChar char="§"/>
            </a:pPr>
            <a:r>
              <a:rPr lang="en-US" sz="2400"/>
              <a:t>Provide feedback or clarify test questions.</a:t>
            </a:r>
          </a:p>
          <a:p>
            <a:pPr marL="457200" indent="-457200">
              <a:buFont typeface="Wingdings" panose="05000000000000000000" pitchFamily="2" charset="2"/>
              <a:buChar char="§"/>
            </a:pPr>
            <a:r>
              <a:rPr lang="en-US" sz="2400"/>
              <a:t>Answer content related questions.</a:t>
            </a:r>
          </a:p>
          <a:p>
            <a:pPr marL="457200" indent="-457200">
              <a:buFont typeface="Wingdings" panose="05000000000000000000" pitchFamily="2" charset="2"/>
              <a:buChar char="§"/>
            </a:pPr>
            <a:r>
              <a:rPr lang="en-US" sz="2400"/>
              <a:t>Interact with students in any way that would impact student responses.</a:t>
            </a:r>
          </a:p>
        </p:txBody>
      </p:sp>
    </p:spTree>
    <p:extLst>
      <p:ext uri="{BB962C8B-B14F-4D97-AF65-F5344CB8AC3E}">
        <p14:creationId xmlns:p14="http://schemas.microsoft.com/office/powerpoint/2010/main" val="506842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5BA03-9B4C-2A46-EA23-DE47380A91A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4397CF6-1BF4-C460-8DEB-1E83A4071B6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9E557EE-4300-2BC6-8E50-6FC306F30F9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108</a:t>
            </a:fld>
            <a:endParaRPr lang="en-US" noProof="0"/>
          </a:p>
        </p:txBody>
      </p:sp>
      <p:sp>
        <p:nvSpPr>
          <p:cNvPr id="6" name="Content Placeholder 3">
            <a:extLst>
              <a:ext uri="{FF2B5EF4-FFF2-40B4-BE49-F238E27FC236}">
                <a16:creationId xmlns:a16="http://schemas.microsoft.com/office/drawing/2014/main" id="{C0E49295-C32F-8F54-52AB-6CF422BF1BED}"/>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b="1"/>
              <a:t>When to submit Form to Report Testing Exception or Security Breach:</a:t>
            </a:r>
          </a:p>
          <a:p>
            <a:pPr marL="342900" indent="-342900">
              <a:buFont typeface="Wingdings" panose="05000000000000000000" pitchFamily="2" charset="2"/>
              <a:buChar char="§"/>
            </a:pPr>
            <a:r>
              <a:rPr lang="en-US" sz="1800"/>
              <a:t>Students were grouped incorrectly – not same directions or time.</a:t>
            </a:r>
          </a:p>
          <a:p>
            <a:pPr marL="342900" indent="-342900">
              <a:buFont typeface="Wingdings" panose="05000000000000000000" pitchFamily="2" charset="2"/>
              <a:buChar char="§"/>
            </a:pPr>
            <a:r>
              <a:rPr lang="en-US" sz="1800"/>
              <a:t>Students were given an incorrect amount of time (more or less).</a:t>
            </a:r>
          </a:p>
          <a:p>
            <a:pPr marL="342900" indent="-342900">
              <a:buFont typeface="Wingdings" panose="05000000000000000000" pitchFamily="2" charset="2"/>
              <a:buChar char="§"/>
            </a:pPr>
            <a:r>
              <a:rPr lang="en-US" sz="1800"/>
              <a:t>Students were cheating.</a:t>
            </a:r>
          </a:p>
          <a:p>
            <a:pPr marL="342900" indent="-342900">
              <a:buFont typeface="Wingdings" panose="05000000000000000000" pitchFamily="2" charset="2"/>
              <a:buChar char="§"/>
            </a:pPr>
            <a:r>
              <a:rPr lang="en-US" sz="1800"/>
              <a:t>Students used an unapproved accommodation or were not given an accommodation with which they should have been provided.</a:t>
            </a:r>
          </a:p>
          <a:p>
            <a:pPr marL="803700" lvl="1" indent="-342900">
              <a:buFont typeface="Wingdings" panose="05000000000000000000" pitchFamily="2" charset="2"/>
              <a:buChar char="§"/>
            </a:pPr>
            <a:r>
              <a:rPr lang="en-US"/>
              <a:t>Test read to students without the Human Reader / Read Aloud assigned.</a:t>
            </a:r>
          </a:p>
          <a:p>
            <a:pPr marL="342900" indent="-342900">
              <a:buFont typeface="Wingdings" panose="05000000000000000000" pitchFamily="2" charset="2"/>
              <a:buChar char="§"/>
            </a:pPr>
            <a:r>
              <a:rPr lang="en-US" sz="1800"/>
              <a:t>Test Administrator did not follow procedures.</a:t>
            </a:r>
          </a:p>
          <a:p>
            <a:pPr marL="342900" indent="-342900">
              <a:buFont typeface="Wingdings" panose="05000000000000000000" pitchFamily="2" charset="2"/>
              <a:buChar char="§"/>
            </a:pPr>
            <a:r>
              <a:rPr lang="en-US" sz="1800"/>
              <a:t>PBT students go past stop sign at the end of the unit.</a:t>
            </a:r>
          </a:p>
          <a:p>
            <a:pPr marL="342900" indent="-342900">
              <a:buFont typeface="Wingdings" panose="05000000000000000000" pitchFamily="2" charset="2"/>
              <a:buChar char="§"/>
            </a:pPr>
            <a:r>
              <a:rPr lang="en-US" sz="1800"/>
              <a:t>Large number of students involved in a technology related exception.</a:t>
            </a:r>
          </a:p>
          <a:p>
            <a:pPr marL="803700" lvl="1" indent="-342900">
              <a:buFont typeface="Wingdings" panose="05000000000000000000" pitchFamily="2" charset="2"/>
              <a:buChar char="§"/>
            </a:pPr>
            <a:r>
              <a:rPr lang="en-US"/>
              <a:t>If technology issues cause testing to not be completed on one day.</a:t>
            </a:r>
          </a:p>
          <a:p>
            <a:pPr marL="342900" indent="-342900">
              <a:buFont typeface="Wingdings" panose="05000000000000000000" pitchFamily="2" charset="2"/>
              <a:buChar char="§"/>
            </a:pPr>
            <a:r>
              <a:rPr lang="en-US" sz="1800"/>
              <a:t>Test security has been breached.</a:t>
            </a:r>
          </a:p>
          <a:p>
            <a:pPr marL="342900" indent="-342900">
              <a:buFont typeface="Wingdings" panose="05000000000000000000" pitchFamily="2" charset="2"/>
              <a:buChar char="§"/>
            </a:pPr>
            <a:r>
              <a:rPr lang="en-US" sz="1800"/>
              <a:t>Student goes back into a unit on a different day and changes answers.</a:t>
            </a:r>
          </a:p>
        </p:txBody>
      </p:sp>
      <p:sp>
        <p:nvSpPr>
          <p:cNvPr id="9" name="Title 2">
            <a:extLst>
              <a:ext uri="{FF2B5EF4-FFF2-40B4-BE49-F238E27FC236}">
                <a16:creationId xmlns:a16="http://schemas.microsoft.com/office/drawing/2014/main" id="{A225050B-16C0-C394-FBDD-0FC8D13228B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Testing Exceptions &amp; Security Breaches</a:t>
            </a:r>
          </a:p>
        </p:txBody>
      </p:sp>
    </p:spTree>
    <p:extLst>
      <p:ext uri="{BB962C8B-B14F-4D97-AF65-F5344CB8AC3E}">
        <p14:creationId xmlns:p14="http://schemas.microsoft.com/office/powerpoint/2010/main" val="11028156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52530-558C-2751-E98F-0C57BE9B73D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22486E9-2B07-474A-51A8-100F62A5E37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619EC26-5A6B-36DB-04DE-A9E2C505BD2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109</a:t>
            </a:fld>
            <a:endParaRPr lang="en-US" noProof="0"/>
          </a:p>
        </p:txBody>
      </p:sp>
      <p:sp>
        <p:nvSpPr>
          <p:cNvPr id="6" name="Content Placeholder 3">
            <a:extLst>
              <a:ext uri="{FF2B5EF4-FFF2-40B4-BE49-F238E27FC236}">
                <a16:creationId xmlns:a16="http://schemas.microsoft.com/office/drawing/2014/main" id="{161E8141-965D-CEF6-05F3-FB8BD6BB778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Monitoring and reporting security breaches and testing exceptions:</a:t>
            </a:r>
          </a:p>
          <a:p>
            <a:pPr marL="457200" indent="-457200">
              <a:buFont typeface="Wingdings" panose="05000000000000000000" pitchFamily="2" charset="2"/>
              <a:buChar char="§"/>
            </a:pPr>
            <a:r>
              <a:rPr lang="en-US" sz="2400"/>
              <a:t>All instances of security breaches and testing exceptions must be reported to the Test Coordinator.</a:t>
            </a:r>
          </a:p>
          <a:p>
            <a:pPr marL="457200" indent="-457200">
              <a:buFont typeface="Wingdings" panose="05000000000000000000" pitchFamily="2" charset="2"/>
              <a:buChar char="§"/>
            </a:pPr>
            <a:r>
              <a:rPr lang="en-US" sz="2400"/>
              <a:t>Test Coordinator will contact BIE Chief Academic Office immediately upon receiving notification.</a:t>
            </a:r>
          </a:p>
          <a:p>
            <a:pPr marL="457200" indent="-457200">
              <a:buFont typeface="Wingdings" panose="05000000000000000000" pitchFamily="2" charset="2"/>
              <a:buChar char="§"/>
            </a:pPr>
            <a:r>
              <a:rPr lang="en-US" sz="2400"/>
              <a:t>Testing Exceptions or Security Breach</a:t>
            </a:r>
          </a:p>
          <a:p>
            <a:pPr marL="918000" lvl="1" indent="-457200">
              <a:buFont typeface="Wingdings" panose="05000000000000000000" pitchFamily="2" charset="2"/>
              <a:buChar char="§"/>
            </a:pPr>
            <a:r>
              <a:rPr lang="en-US" sz="2200"/>
              <a:t>Test Coordinator will complete the Form to Report a Testing Exceptions or Security Breach and provide to BIE.</a:t>
            </a:r>
          </a:p>
          <a:p>
            <a:pPr marL="918000" lvl="1" indent="-457200">
              <a:buFont typeface="Wingdings" panose="05000000000000000000" pitchFamily="2" charset="2"/>
              <a:buChar char="§"/>
            </a:pPr>
            <a:r>
              <a:rPr lang="en-US" sz="2200"/>
              <a:t>See Appendix D of Test Coordinator Manual.</a:t>
            </a:r>
          </a:p>
        </p:txBody>
      </p:sp>
      <p:sp>
        <p:nvSpPr>
          <p:cNvPr id="9" name="Title 2">
            <a:extLst>
              <a:ext uri="{FF2B5EF4-FFF2-40B4-BE49-F238E27FC236}">
                <a16:creationId xmlns:a16="http://schemas.microsoft.com/office/drawing/2014/main" id="{746415A0-BD4B-6872-01C3-EF76F4C57F3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Testing Exceptions &amp; Security Breaches</a:t>
            </a:r>
          </a:p>
        </p:txBody>
      </p:sp>
    </p:spTree>
    <p:extLst>
      <p:ext uri="{BB962C8B-B14F-4D97-AF65-F5344CB8AC3E}">
        <p14:creationId xmlns:p14="http://schemas.microsoft.com/office/powerpoint/2010/main" val="41703582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8B7DC-799F-13B8-2003-D4E0E5BED8F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C1F994A-E6E3-25D9-6B4D-FCB5AB186DD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A24CDAE-D499-4BBC-FC8A-84A09BAB343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110</a:t>
            </a:fld>
            <a:endParaRPr lang="en-US" noProof="0"/>
          </a:p>
        </p:txBody>
      </p:sp>
      <p:sp>
        <p:nvSpPr>
          <p:cNvPr id="6" name="Content Placeholder 3">
            <a:extLst>
              <a:ext uri="{FF2B5EF4-FFF2-40B4-BE49-F238E27FC236}">
                <a16:creationId xmlns:a16="http://schemas.microsoft.com/office/drawing/2014/main" id="{5D80351A-AA88-6B1A-65B0-2F24D9837721}"/>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For paper-based testers, contaminated or damaged test materials that must be replaced:</a:t>
            </a:r>
          </a:p>
          <a:p>
            <a:pPr marL="342900" indent="-342900">
              <a:buFont typeface="Wingdings" panose="05000000000000000000" pitchFamily="2" charset="2"/>
              <a:buChar char="§"/>
            </a:pPr>
            <a:r>
              <a:rPr lang="en-US" sz="2400"/>
              <a:t>Place Student preID label on replacement document or complete entire data grid.</a:t>
            </a:r>
          </a:p>
          <a:p>
            <a:pPr marL="342900" indent="-342900">
              <a:buFont typeface="Wingdings" panose="05000000000000000000" pitchFamily="2" charset="2"/>
              <a:buChar char="§"/>
            </a:pPr>
            <a:r>
              <a:rPr lang="en-US" sz="2400"/>
              <a:t>Record security barcode number of both the damaged and the new documents.</a:t>
            </a:r>
          </a:p>
          <a:p>
            <a:pPr marL="342900" indent="-342900">
              <a:buFont typeface="Wingdings" panose="05000000000000000000" pitchFamily="2" charset="2"/>
              <a:buChar char="§"/>
            </a:pPr>
            <a:r>
              <a:rPr lang="en-US" sz="2400"/>
              <a:t>Submit the Form to Report Contaminated Damaged, or Missing Materials to BIE.</a:t>
            </a:r>
          </a:p>
          <a:p>
            <a:pPr marL="342900" indent="-342900">
              <a:buFont typeface="Wingdings" panose="05000000000000000000" pitchFamily="2" charset="2"/>
              <a:buChar char="§"/>
            </a:pPr>
            <a:r>
              <a:rPr lang="en-US" sz="2400"/>
              <a:t>If possible, transcribe responses from contaminated test material into the replacement. If not, destroy contaminated material according to local biohazards protocols.</a:t>
            </a:r>
          </a:p>
        </p:txBody>
      </p:sp>
      <p:sp>
        <p:nvSpPr>
          <p:cNvPr id="9" name="Title 2">
            <a:extLst>
              <a:ext uri="{FF2B5EF4-FFF2-40B4-BE49-F238E27FC236}">
                <a16:creationId xmlns:a16="http://schemas.microsoft.com/office/drawing/2014/main" id="{2EE4471B-7F09-80CF-9B2E-9EDFB576F39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Contaminated &amp; Damaged Materials</a:t>
            </a:r>
          </a:p>
        </p:txBody>
      </p:sp>
    </p:spTree>
    <p:extLst>
      <p:ext uri="{BB962C8B-B14F-4D97-AF65-F5344CB8AC3E}">
        <p14:creationId xmlns:p14="http://schemas.microsoft.com/office/powerpoint/2010/main" val="30426875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66995-B6D7-1088-36EB-44389E31748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79D31F3-8BFF-1A26-F02F-CFA54C9DB26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FAA009B-CA51-E7D3-2303-8B1BDDD6821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111</a:t>
            </a:fld>
            <a:endParaRPr lang="en-US" noProof="0"/>
          </a:p>
        </p:txBody>
      </p:sp>
      <p:sp>
        <p:nvSpPr>
          <p:cNvPr id="6" name="Content Placeholder 3">
            <a:extLst>
              <a:ext uri="{FF2B5EF4-FFF2-40B4-BE49-F238E27FC236}">
                <a16:creationId xmlns:a16="http://schemas.microsoft.com/office/drawing/2014/main" id="{596D927B-685A-0D3E-2658-775D3F73A770}"/>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Test Coordinators will create a plan and train staff for safety threats and severe weather.</a:t>
            </a:r>
          </a:p>
          <a:p>
            <a:r>
              <a:rPr lang="en-US" sz="2600" b="1"/>
              <a:t>Test Administrators:</a:t>
            </a:r>
          </a:p>
          <a:p>
            <a:pPr marL="342900" indent="-342900">
              <a:buFont typeface="Wingdings" panose="05000000000000000000" pitchFamily="2" charset="2"/>
              <a:buChar char="§"/>
            </a:pPr>
            <a:r>
              <a:rPr lang="en-US" sz="2400"/>
              <a:t>Note the time of the disruption.</a:t>
            </a:r>
          </a:p>
          <a:p>
            <a:pPr marL="342900" indent="-342900">
              <a:buFont typeface="Wingdings" panose="05000000000000000000" pitchFamily="2" charset="2"/>
              <a:buChar char="§"/>
            </a:pPr>
            <a:r>
              <a:rPr lang="en-US" sz="2400"/>
              <a:t>Secure test materials as specified in your School Security Plan.</a:t>
            </a:r>
          </a:p>
          <a:p>
            <a:pPr marL="342900" indent="-342900">
              <a:buFont typeface="Wingdings" panose="05000000000000000000" pitchFamily="2" charset="2"/>
              <a:buChar char="§"/>
            </a:pPr>
            <a:r>
              <a:rPr lang="en-US" sz="2400"/>
              <a:t>Prepare students for the continuation of the unit and resume students’ tests.</a:t>
            </a:r>
          </a:p>
          <a:p>
            <a:pPr marL="342900" indent="-342900">
              <a:buFont typeface="Wingdings" panose="05000000000000000000" pitchFamily="2" charset="2"/>
              <a:buChar char="§"/>
            </a:pPr>
            <a:r>
              <a:rPr lang="en-US" sz="2400"/>
              <a:t>Document the situation in writing.</a:t>
            </a:r>
          </a:p>
          <a:p>
            <a:pPr marL="342900" indent="-342900">
              <a:buFont typeface="Wingdings" panose="05000000000000000000" pitchFamily="2" charset="2"/>
              <a:buChar char="§"/>
            </a:pPr>
            <a:r>
              <a:rPr lang="en-US" sz="2400"/>
              <a:t>If the disruption will cause the unit to be carried over into the next day, notify BIE.</a:t>
            </a:r>
          </a:p>
        </p:txBody>
      </p:sp>
      <p:sp>
        <p:nvSpPr>
          <p:cNvPr id="9" name="Title 2">
            <a:extLst>
              <a:ext uri="{FF2B5EF4-FFF2-40B4-BE49-F238E27FC236}">
                <a16:creationId xmlns:a16="http://schemas.microsoft.com/office/drawing/2014/main" id="{E49D43A9-1C80-145B-BA2D-5476120A706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Safety Threats &amp; Severe Weather</a:t>
            </a:r>
          </a:p>
        </p:txBody>
      </p:sp>
    </p:spTree>
    <p:extLst>
      <p:ext uri="{BB962C8B-B14F-4D97-AF65-F5344CB8AC3E}">
        <p14:creationId xmlns:p14="http://schemas.microsoft.com/office/powerpoint/2010/main" val="30642131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F6DB9-4017-4886-1068-322FEE9EAF4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FE235A6-4F5A-F27E-B6BE-733768F6F5E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DB6AEC06-AB58-A134-AC06-74E57F0DA14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112</a:t>
            </a:fld>
            <a:endParaRPr lang="en-US" noProof="0"/>
          </a:p>
        </p:txBody>
      </p:sp>
      <p:sp>
        <p:nvSpPr>
          <p:cNvPr id="6" name="Content Placeholder 3">
            <a:extLst>
              <a:ext uri="{FF2B5EF4-FFF2-40B4-BE49-F238E27FC236}">
                <a16:creationId xmlns:a16="http://schemas.microsoft.com/office/drawing/2014/main" id="{B036FE8C-B652-1664-50FA-AA8ACB96468A}"/>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600"/>
              <a:t>ALL personal electronic equipment not related to testing (e.g., cell phones, iPods, personal document scanners, eBooks, electronic pens, smart watches, etc.) is </a:t>
            </a:r>
            <a:r>
              <a:rPr lang="en-US" sz="2600" u="sng"/>
              <a:t>PROHIBITED</a:t>
            </a:r>
            <a:r>
              <a:rPr lang="en-US" sz="2600"/>
              <a:t> from the testing environment. </a:t>
            </a:r>
          </a:p>
          <a:p>
            <a:pPr marL="342900" indent="-342900">
              <a:buFont typeface="Wingdings" panose="05000000000000000000" pitchFamily="2" charset="2"/>
              <a:buChar char="§"/>
            </a:pPr>
            <a:r>
              <a:rPr lang="en-US" sz="2600"/>
              <a:t>Personal electronic equipment may not be used at any time during testing, including after a student has completed testing or during a break. </a:t>
            </a:r>
          </a:p>
        </p:txBody>
      </p:sp>
      <p:sp>
        <p:nvSpPr>
          <p:cNvPr id="9" name="Title 2">
            <a:extLst>
              <a:ext uri="{FF2B5EF4-FFF2-40B4-BE49-F238E27FC236}">
                <a16:creationId xmlns:a16="http://schemas.microsoft.com/office/drawing/2014/main" id="{99C02766-3E17-D6EB-98DA-CE66EE06E13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Prohibited Devices</a:t>
            </a:r>
          </a:p>
        </p:txBody>
      </p:sp>
    </p:spTree>
    <p:extLst>
      <p:ext uri="{BB962C8B-B14F-4D97-AF65-F5344CB8AC3E}">
        <p14:creationId xmlns:p14="http://schemas.microsoft.com/office/powerpoint/2010/main" val="18808257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38F12-C387-A00F-1715-865A2406D11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F33B8D0-61B1-BE13-1D3A-97A05EAD8BF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C07C027-6BA6-BA58-C5EF-1BFB0533526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113</a:t>
            </a:fld>
            <a:endParaRPr lang="en-US" noProof="0"/>
          </a:p>
        </p:txBody>
      </p:sp>
      <p:sp>
        <p:nvSpPr>
          <p:cNvPr id="6" name="Content Placeholder 3">
            <a:extLst>
              <a:ext uri="{FF2B5EF4-FFF2-40B4-BE49-F238E27FC236}">
                <a16:creationId xmlns:a16="http://schemas.microsoft.com/office/drawing/2014/main" id="{BDB246CD-F606-2ED4-624A-5F765F4B162A}"/>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Students who use a phone, tablet, or other device to monitor their medical condition may have the device in the testing room.</a:t>
            </a:r>
          </a:p>
          <a:p>
            <a:pPr marL="342900" indent="-342900">
              <a:buFont typeface="Wingdings" panose="05000000000000000000" pitchFamily="2" charset="2"/>
              <a:buChar char="§"/>
            </a:pPr>
            <a:r>
              <a:rPr lang="en-US" sz="2400"/>
              <a:t>Documentation of medical necessity must be kept at the school.</a:t>
            </a:r>
          </a:p>
          <a:p>
            <a:pPr marL="342900" indent="-342900">
              <a:buFont typeface="Wingdings" panose="05000000000000000000" pitchFamily="2" charset="2"/>
              <a:buChar char="§"/>
            </a:pPr>
            <a:r>
              <a:rPr lang="en-US" sz="2400"/>
              <a:t>Plan for use of these devices must include:</a:t>
            </a:r>
          </a:p>
          <a:p>
            <a:pPr marL="803275" lvl="1" indent="-342900">
              <a:buFont typeface="Wingdings" panose="05000000000000000000" pitchFamily="2" charset="2"/>
              <a:buChar char="§"/>
            </a:pPr>
            <a:r>
              <a:rPr lang="en-US" sz="2200"/>
              <a:t>Where the device is located and who has control of the device.</a:t>
            </a:r>
            <a:endParaRPr lang="en-US" sz="2200">
              <a:cs typeface="Plus Jakarta Sans"/>
            </a:endParaRPr>
          </a:p>
          <a:p>
            <a:pPr marL="803700" lvl="1" indent="-342900">
              <a:buFont typeface="Wingdings" panose="05000000000000000000" pitchFamily="2" charset="2"/>
              <a:buChar char="§"/>
            </a:pPr>
            <a:r>
              <a:rPr lang="en-US" sz="2200"/>
              <a:t>If the student has control, the device must always be visible and may not be used for any other purpose.</a:t>
            </a:r>
          </a:p>
          <a:p>
            <a:pPr marL="803700" lvl="1" indent="-342900">
              <a:buFont typeface="Wingdings" panose="05000000000000000000" pitchFamily="2" charset="2"/>
              <a:buChar char="§"/>
            </a:pPr>
            <a:r>
              <a:rPr lang="en-US" sz="2200"/>
              <a:t>Procedures for if/when the device alerts and what action is necessary.</a:t>
            </a:r>
          </a:p>
          <a:p>
            <a:pPr marL="342900" indent="-342900">
              <a:buFont typeface="Wingdings" panose="05000000000000000000" pitchFamily="2" charset="2"/>
              <a:buChar char="§"/>
            </a:pPr>
            <a:r>
              <a:rPr lang="en-US" sz="2400"/>
              <a:t>If student must leave the testing environment, follow procedures for students who become ill.</a:t>
            </a:r>
          </a:p>
        </p:txBody>
      </p:sp>
      <p:sp>
        <p:nvSpPr>
          <p:cNvPr id="9" name="Title 2">
            <a:extLst>
              <a:ext uri="{FF2B5EF4-FFF2-40B4-BE49-F238E27FC236}">
                <a16:creationId xmlns:a16="http://schemas.microsoft.com/office/drawing/2014/main" id="{845107D7-D5E6-80B0-A1B9-D28A61337D1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Technology for Medical Monitoring</a:t>
            </a:r>
          </a:p>
        </p:txBody>
      </p:sp>
    </p:spTree>
    <p:extLst>
      <p:ext uri="{BB962C8B-B14F-4D97-AF65-F5344CB8AC3E}">
        <p14:creationId xmlns:p14="http://schemas.microsoft.com/office/powerpoint/2010/main" val="41214819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D8B47-EA17-FE01-3179-7E56A526408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8C65F2-56DD-130A-2D9C-5DF8DADEF95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B5D91C2-1D87-4A96-B975-99BC3002D5D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114</a:t>
            </a:fld>
            <a:endParaRPr lang="en-US" noProof="0"/>
          </a:p>
        </p:txBody>
      </p:sp>
      <p:sp>
        <p:nvSpPr>
          <p:cNvPr id="6" name="Content Placeholder 3">
            <a:extLst>
              <a:ext uri="{FF2B5EF4-FFF2-40B4-BE49-F238E27FC236}">
                <a16:creationId xmlns:a16="http://schemas.microsoft.com/office/drawing/2014/main" id="{81093738-76B5-C6B3-8192-D7C3F3F1C4D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School decisions:</a:t>
            </a:r>
          </a:p>
          <a:p>
            <a:pPr marL="342900" indent="-342900">
              <a:buFont typeface="Wingdings" panose="05000000000000000000" pitchFamily="2" charset="2"/>
              <a:buChar char="§"/>
            </a:pPr>
            <a:r>
              <a:rPr lang="en-US" sz="2400"/>
              <a:t>Will students be able to leave when they have finished testing? (no minimum time)</a:t>
            </a:r>
          </a:p>
          <a:p>
            <a:pPr marL="342900" indent="-342900">
              <a:buFont typeface="Wingdings" panose="05000000000000000000" pitchFamily="2" charset="2"/>
              <a:buChar char="§"/>
            </a:pPr>
            <a:r>
              <a:rPr lang="en-US" sz="2400"/>
              <a:t>Sit quietly?</a:t>
            </a:r>
          </a:p>
          <a:p>
            <a:pPr marL="342900" indent="-342900">
              <a:buFont typeface="Wingdings" panose="05000000000000000000" pitchFamily="2" charset="2"/>
              <a:buChar char="§"/>
            </a:pPr>
            <a:r>
              <a:rPr lang="en-US" sz="2400"/>
              <a:t>Read (cannot use any electronic reading devices)?</a:t>
            </a:r>
          </a:p>
          <a:p>
            <a:pPr marL="342900" indent="-342900">
              <a:buFont typeface="Wingdings" panose="05000000000000000000" pitchFamily="2" charset="2"/>
              <a:buChar char="§"/>
            </a:pPr>
            <a:r>
              <a:rPr lang="en-US" sz="2400"/>
              <a:t>May students be released to location outside testing area?</a:t>
            </a:r>
          </a:p>
          <a:p>
            <a:pPr marL="342900" indent="-342900">
              <a:buFont typeface="Wingdings" panose="05000000000000000000" pitchFamily="2" charset="2"/>
              <a:buChar char="§"/>
            </a:pPr>
            <a:r>
              <a:rPr lang="en-US" sz="2400"/>
              <a:t>What to do when all students are completed with unit?</a:t>
            </a:r>
          </a:p>
        </p:txBody>
      </p:sp>
      <p:sp>
        <p:nvSpPr>
          <p:cNvPr id="9" name="Title 2">
            <a:extLst>
              <a:ext uri="{FF2B5EF4-FFF2-40B4-BE49-F238E27FC236}">
                <a16:creationId xmlns:a16="http://schemas.microsoft.com/office/drawing/2014/main" id="{12C676B9-C8C1-3399-9D6C-0C52C71AC43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Early Finishers</a:t>
            </a:r>
          </a:p>
        </p:txBody>
      </p:sp>
    </p:spTree>
    <p:extLst>
      <p:ext uri="{BB962C8B-B14F-4D97-AF65-F5344CB8AC3E}">
        <p14:creationId xmlns:p14="http://schemas.microsoft.com/office/powerpoint/2010/main" val="11192230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FC5DB-CCE7-7E2D-DFAC-531BCF4138E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0BB50293-2B51-D775-9A57-6D41DAFA8EA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DD518DB-CD9D-62E8-DF0F-758DB79BFEF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115</a:t>
            </a:fld>
            <a:endParaRPr lang="en-US" noProof="0"/>
          </a:p>
        </p:txBody>
      </p:sp>
      <p:sp>
        <p:nvSpPr>
          <p:cNvPr id="6" name="Content Placeholder 3">
            <a:extLst>
              <a:ext uri="{FF2B5EF4-FFF2-40B4-BE49-F238E27FC236}">
                <a16:creationId xmlns:a16="http://schemas.microsoft.com/office/drawing/2014/main" id="{2E1EC843-0FB9-89F9-4FEF-94FAB384F4A8}"/>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A case where a student needs a new accommodation immediately due to unforeseen circumstances.</a:t>
            </a:r>
          </a:p>
          <a:p>
            <a:pPr marL="342900" indent="-342900">
              <a:buFont typeface="Wingdings" panose="05000000000000000000" pitchFamily="2" charset="2"/>
              <a:buChar char="§"/>
            </a:pPr>
            <a:r>
              <a:rPr lang="en-US" sz="2400"/>
              <a:t>Cases could include students who have a recently-fractured limb (e.g., arm, wrist, or shoulder); whose only pair of eyeglasses have broken; or a student returning from a serious or prolonged illness or injury. </a:t>
            </a:r>
          </a:p>
          <a:p>
            <a:pPr marL="342900" indent="-342900">
              <a:buFont typeface="Wingdings" panose="05000000000000000000" pitchFamily="2" charset="2"/>
              <a:buChar char="§"/>
            </a:pPr>
            <a:r>
              <a:rPr lang="en-US" sz="2400"/>
              <a:t>Emergency accommodation form must be completed and maintained.</a:t>
            </a:r>
          </a:p>
          <a:p>
            <a:pPr marL="342900" indent="-342900">
              <a:buFont typeface="Wingdings" panose="05000000000000000000" pitchFamily="2" charset="2"/>
              <a:buChar char="§"/>
            </a:pPr>
            <a:r>
              <a:rPr lang="en-US" sz="2400"/>
              <a:t>Contact BIE if a student requires a paper-based administration.</a:t>
            </a:r>
          </a:p>
          <a:p>
            <a:pPr marL="342900" indent="-342900">
              <a:buFont typeface="Wingdings" panose="05000000000000000000" pitchFamily="2" charset="2"/>
              <a:buChar char="§"/>
            </a:pPr>
            <a:r>
              <a:rPr lang="en-US" sz="2400"/>
              <a:t>Refer to Appendix G for Emergency Accommodation Form in the Accessibility Features and Accommodations Manual.</a:t>
            </a:r>
          </a:p>
        </p:txBody>
      </p:sp>
      <p:sp>
        <p:nvSpPr>
          <p:cNvPr id="9" name="Title 2">
            <a:extLst>
              <a:ext uri="{FF2B5EF4-FFF2-40B4-BE49-F238E27FC236}">
                <a16:creationId xmlns:a16="http://schemas.microsoft.com/office/drawing/2014/main" id="{7786C426-546D-1CC8-CEF4-EA69CCD6C792}"/>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Emergency Accommodation</a:t>
            </a:r>
          </a:p>
        </p:txBody>
      </p:sp>
    </p:spTree>
    <p:extLst>
      <p:ext uri="{BB962C8B-B14F-4D97-AF65-F5344CB8AC3E}">
        <p14:creationId xmlns:p14="http://schemas.microsoft.com/office/powerpoint/2010/main" val="3652390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D0206-BC01-22BE-5393-28106533783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BEDB91A1-2996-9595-75E8-7BA22E926FF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93C9D77-DDD7-8BCC-FBBD-3291491D0F2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116</a:t>
            </a:fld>
            <a:endParaRPr lang="en-US" noProof="0"/>
          </a:p>
        </p:txBody>
      </p:sp>
      <p:sp>
        <p:nvSpPr>
          <p:cNvPr id="6" name="Content Placeholder 3">
            <a:extLst>
              <a:ext uri="{FF2B5EF4-FFF2-40B4-BE49-F238E27FC236}">
                <a16:creationId xmlns:a16="http://schemas.microsoft.com/office/drawing/2014/main" id="{B22E171C-A13C-852C-7235-28DCBF8F742D}"/>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a:t>If a student refuses an accommodation, the school should document in writing that the student refused the accommodation.</a:t>
            </a:r>
          </a:p>
          <a:p>
            <a:pPr marL="342900" indent="-342900">
              <a:buFont typeface="Wingdings" panose="05000000000000000000" pitchFamily="2" charset="2"/>
              <a:buChar char="§"/>
            </a:pPr>
            <a:r>
              <a:rPr lang="en-US" sz="2400"/>
              <a:t>Refer to Appendix H of the AF&amp;A Manual: Student Accommodation Refusal Form.</a:t>
            </a:r>
          </a:p>
          <a:p>
            <a:pPr marL="342900" indent="-342900">
              <a:buFont typeface="Wingdings" panose="05000000000000000000" pitchFamily="2" charset="2"/>
              <a:buChar char="§"/>
            </a:pPr>
            <a:r>
              <a:rPr lang="en-US" sz="2400"/>
              <a:t>The accommodation must be offered and remain available to the student during testing.</a:t>
            </a:r>
          </a:p>
          <a:p>
            <a:pPr marL="342900" indent="-342900">
              <a:buFont typeface="Wingdings" panose="05000000000000000000" pitchFamily="2" charset="2"/>
              <a:buChar char="§"/>
            </a:pPr>
            <a:r>
              <a:rPr lang="en-US" sz="2400"/>
              <a:t>Test Coordinators should send a copy of the form to parents when a student refuses an accommodation documented in an IEP, 504 Plan, or EL Plan.</a:t>
            </a:r>
          </a:p>
          <a:p>
            <a:pPr marL="342900" indent="-342900">
              <a:buFont typeface="Wingdings" panose="05000000000000000000" pitchFamily="2" charset="2"/>
              <a:buChar char="§"/>
            </a:pPr>
            <a:r>
              <a:rPr lang="en-US" sz="2400"/>
              <a:t>Forms are maintained in the student’s record.</a:t>
            </a:r>
          </a:p>
        </p:txBody>
      </p:sp>
      <p:sp>
        <p:nvSpPr>
          <p:cNvPr id="9" name="Title 2">
            <a:extLst>
              <a:ext uri="{FF2B5EF4-FFF2-40B4-BE49-F238E27FC236}">
                <a16:creationId xmlns:a16="http://schemas.microsoft.com/office/drawing/2014/main" id="{359EAEC6-A534-BCB3-94D0-5F97354AF7A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 Accommodation Refusal Form</a:t>
            </a:r>
          </a:p>
        </p:txBody>
      </p:sp>
    </p:spTree>
    <p:extLst>
      <p:ext uri="{BB962C8B-B14F-4D97-AF65-F5344CB8AC3E}">
        <p14:creationId xmlns:p14="http://schemas.microsoft.com/office/powerpoint/2010/main" val="42823925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D2D49-9D05-DED8-3170-9FA3374F923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03F3ED03-8A71-B54F-C119-95CA085A0AA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8734CC2-9AF3-C385-A96C-C654A2FA7A1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117</a:t>
            </a:fld>
            <a:endParaRPr lang="en-US" noProof="0"/>
          </a:p>
        </p:txBody>
      </p:sp>
      <p:sp>
        <p:nvSpPr>
          <p:cNvPr id="6" name="Content Placeholder 3">
            <a:extLst>
              <a:ext uri="{FF2B5EF4-FFF2-40B4-BE49-F238E27FC236}">
                <a16:creationId xmlns:a16="http://schemas.microsoft.com/office/drawing/2014/main" id="{FCB81565-1B63-87FD-D28D-72B79E1E0F3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200"/>
              <a:t>Students who are absent, become ill, or who can no longer test because of classroom, school, or technical interruptions during originally scheduled units, may utilize make-up testing.</a:t>
            </a:r>
          </a:p>
          <a:p>
            <a:pPr marL="803700" lvl="1" indent="-342900">
              <a:buFont typeface="Wingdings" panose="05000000000000000000" pitchFamily="2" charset="2"/>
              <a:buChar char="§"/>
            </a:pPr>
            <a:r>
              <a:rPr lang="en-US" sz="2000"/>
              <a:t>Students may not return to previously answered questions. </a:t>
            </a:r>
          </a:p>
          <a:p>
            <a:pPr marL="342900" indent="-342900">
              <a:buFont typeface="Wingdings" panose="05000000000000000000" pitchFamily="2" charset="2"/>
              <a:buChar char="§"/>
            </a:pPr>
            <a:r>
              <a:rPr lang="en-US" sz="2200"/>
              <a:t>Test security and administration protocols apply.</a:t>
            </a:r>
          </a:p>
          <a:p>
            <a:pPr marL="342900" indent="-342900">
              <a:buFont typeface="Wingdings" panose="05000000000000000000" pitchFamily="2" charset="2"/>
              <a:buChar char="§"/>
            </a:pPr>
            <a:r>
              <a:rPr lang="en-US" sz="2200"/>
              <a:t>School Test Coordinators will establish the make-up testing schedules for their schools.</a:t>
            </a:r>
          </a:p>
          <a:p>
            <a:pPr marL="342900" indent="-342900">
              <a:buFont typeface="Wingdings" panose="05000000000000000000" pitchFamily="2" charset="2"/>
              <a:buChar char="§"/>
            </a:pPr>
            <a:r>
              <a:rPr lang="en-US" sz="2200"/>
              <a:t>ELA/Math units may be taken out of order for make-up testing only.</a:t>
            </a:r>
          </a:p>
          <a:p>
            <a:pPr marL="342900" indent="-342900">
              <a:buFont typeface="Wingdings" panose="05000000000000000000" pitchFamily="2" charset="2"/>
              <a:buChar char="§"/>
            </a:pPr>
            <a:r>
              <a:rPr lang="en-US" sz="2200"/>
              <a:t>Different grade level or course make-up tests for a specific content can be administered at the same time in the same room. </a:t>
            </a:r>
          </a:p>
          <a:p>
            <a:pPr marL="803700" lvl="1" indent="-342900">
              <a:buFont typeface="Wingdings" panose="05000000000000000000" pitchFamily="2" charset="2"/>
              <a:buChar char="§"/>
            </a:pPr>
            <a:r>
              <a:rPr lang="en-US" sz="2000"/>
              <a:t>Special attention must be paid to unit testing time and teacher direction variations between grade levels.</a:t>
            </a:r>
          </a:p>
        </p:txBody>
      </p:sp>
      <p:sp>
        <p:nvSpPr>
          <p:cNvPr id="9" name="Title 2">
            <a:extLst>
              <a:ext uri="{FF2B5EF4-FFF2-40B4-BE49-F238E27FC236}">
                <a16:creationId xmlns:a16="http://schemas.microsoft.com/office/drawing/2014/main" id="{E4A68956-2425-D4F3-4110-B4E32774FB6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Make-up Testing</a:t>
            </a:r>
          </a:p>
        </p:txBody>
      </p:sp>
    </p:spTree>
    <p:extLst>
      <p:ext uri="{BB962C8B-B14F-4D97-AF65-F5344CB8AC3E}">
        <p14:creationId xmlns:p14="http://schemas.microsoft.com/office/powerpoint/2010/main" val="26647302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FD47-7238-0586-F79A-33C71B050DB4}"/>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F0D0A1A3-6222-9A71-B5CA-FCDF62D6F961}"/>
              </a:ext>
            </a:extLst>
          </p:cNvPr>
          <p:cNvSpPr>
            <a:spLocks noGrp="1"/>
          </p:cNvSpPr>
          <p:nvPr>
            <p:ph type="body" sz="quarter" idx="11"/>
          </p:nvPr>
        </p:nvSpPr>
        <p:spPr/>
        <p:txBody>
          <a:bodyPr anchor="b"/>
          <a:lstStyle/>
          <a:p>
            <a:r>
              <a:rPr lang="en-US"/>
              <a:t>After Testing Tasks</a:t>
            </a:r>
          </a:p>
        </p:txBody>
      </p:sp>
      <p:pic>
        <p:nvPicPr>
          <p:cNvPr id="2" name="Picture 1">
            <a:extLst>
              <a:ext uri="{FF2B5EF4-FFF2-40B4-BE49-F238E27FC236}">
                <a16:creationId xmlns:a16="http://schemas.microsoft.com/office/drawing/2014/main" id="{2E7936C6-AFB2-ED39-D428-75D44145376F}"/>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26255802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22039-7C8C-F71A-5B02-D11364E01B9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D02868C-6840-0548-09ED-E8450157CB4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7B5B001-A6B9-9BBE-00FE-2EE3075B048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119</a:t>
            </a:fld>
            <a:endParaRPr lang="en-US" noProof="0"/>
          </a:p>
        </p:txBody>
      </p:sp>
      <p:sp>
        <p:nvSpPr>
          <p:cNvPr id="6" name="Content Placeholder 3">
            <a:extLst>
              <a:ext uri="{FF2B5EF4-FFF2-40B4-BE49-F238E27FC236}">
                <a16:creationId xmlns:a16="http://schemas.microsoft.com/office/drawing/2014/main" id="{76E5BEF4-E80C-63B5-272A-AA4DD702D525}"/>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Student test status clean-up must be completed in ADAM, and rejected paper test alerts must be resolved by </a:t>
            </a:r>
            <a:r>
              <a:rPr lang="en-US" sz="2600" i="1" u="sng"/>
              <a:t>May 8, 2026</a:t>
            </a:r>
            <a:r>
              <a:rPr lang="en-US" sz="2600"/>
              <a:t>*.</a:t>
            </a:r>
          </a:p>
          <a:p>
            <a:endParaRPr lang="en-US" sz="2600"/>
          </a:p>
          <a:p>
            <a:r>
              <a:rPr lang="en-US" sz="2600"/>
              <a:t>Online tests in the below statuses should be manually submitted in ADAM.</a:t>
            </a:r>
          </a:p>
          <a:p>
            <a:pPr marL="457200" indent="-457200">
              <a:buFont typeface="Wingdings" panose="05000000000000000000" pitchFamily="2" charset="2"/>
              <a:buChar char="§"/>
            </a:pPr>
            <a:r>
              <a:rPr lang="en-US" sz="2400"/>
              <a:t>In Progress</a:t>
            </a:r>
          </a:p>
          <a:p>
            <a:pPr marL="457200" indent="-457200">
              <a:buFont typeface="Wingdings" panose="05000000000000000000" pitchFamily="2" charset="2"/>
              <a:buChar char="§"/>
            </a:pPr>
            <a:r>
              <a:rPr lang="en-US" sz="2400"/>
              <a:t>Exited</a:t>
            </a:r>
          </a:p>
          <a:p>
            <a:pPr marL="457200" indent="-457200">
              <a:buFont typeface="Wingdings" panose="05000000000000000000" pitchFamily="2" charset="2"/>
              <a:buChar char="§"/>
            </a:pPr>
            <a:r>
              <a:rPr lang="en-US" sz="2400"/>
              <a:t>Reseat</a:t>
            </a:r>
          </a:p>
          <a:p>
            <a:endParaRPr lang="en-US" sz="2200"/>
          </a:p>
          <a:p>
            <a:r>
              <a:rPr lang="en-US" sz="2200"/>
              <a:t>*Incomplete tests will </a:t>
            </a:r>
            <a:r>
              <a:rPr lang="en-US" sz="2200" u="sng"/>
              <a:t>NOT</a:t>
            </a:r>
            <a:r>
              <a:rPr lang="en-US" sz="2200"/>
              <a:t> be scored or reported.</a:t>
            </a:r>
          </a:p>
        </p:txBody>
      </p:sp>
      <p:sp>
        <p:nvSpPr>
          <p:cNvPr id="9" name="Title 2">
            <a:extLst>
              <a:ext uri="{FF2B5EF4-FFF2-40B4-BE49-F238E27FC236}">
                <a16:creationId xmlns:a16="http://schemas.microsoft.com/office/drawing/2014/main" id="{0040CD51-D4E5-F31B-91F0-C5432E11D97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After Testing Key Dates</a:t>
            </a:r>
          </a:p>
        </p:txBody>
      </p:sp>
    </p:spTree>
    <p:extLst>
      <p:ext uri="{BB962C8B-B14F-4D97-AF65-F5344CB8AC3E}">
        <p14:creationId xmlns:p14="http://schemas.microsoft.com/office/powerpoint/2010/main" val="37550744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C9D81-84D3-5BBD-B9D4-F9992C4A8CB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9E2DBF8-AA88-B461-524E-DCA599780F4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2AE23E64-4A09-C7EF-DE4E-FE227D15597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120</a:t>
            </a:fld>
            <a:endParaRPr lang="en-US" noProof="0"/>
          </a:p>
        </p:txBody>
      </p:sp>
      <p:sp>
        <p:nvSpPr>
          <p:cNvPr id="6" name="Content Placeholder 3">
            <a:extLst>
              <a:ext uri="{FF2B5EF4-FFF2-40B4-BE49-F238E27FC236}">
                <a16:creationId xmlns:a16="http://schemas.microsoft.com/office/drawing/2014/main" id="{ADBCE41B-238C-7B67-978A-9604509BC1E1}"/>
              </a:ext>
            </a:extLst>
          </p:cNvPr>
          <p:cNvSpPr txBox="1">
            <a:spLocks/>
          </p:cNvSpPr>
          <p:nvPr/>
        </p:nvSpPr>
        <p:spPr>
          <a:xfrm>
            <a:off x="550164" y="1462819"/>
            <a:ext cx="567033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1800"/>
              <a:t>If at the end of the testing window there are any students still in an Exited, In Progress, or Reseat status, those partial attempts must be manually submitted to be scored and reported.</a:t>
            </a:r>
          </a:p>
          <a:p>
            <a:pPr marL="285750" indent="-285750">
              <a:buFont typeface="Wingdings" panose="05000000000000000000" pitchFamily="2" charset="2"/>
              <a:buChar char="§"/>
            </a:pPr>
            <a:r>
              <a:rPr lang="en-US" sz="1800"/>
              <a:t>To determine if any student tests require manual submission, Test Coordinators can review the Sessions information located on the admin card for each individual test administration or use the Progress report.</a:t>
            </a:r>
          </a:p>
          <a:p>
            <a:pPr marL="285750" indent="-285750">
              <a:buFont typeface="Wingdings" panose="05000000000000000000" pitchFamily="2" charset="2"/>
              <a:buChar char="§"/>
            </a:pPr>
            <a:r>
              <a:rPr lang="en-US" sz="1800"/>
              <a:t>If any In Progress, Exited, or Reseat student statuses are listed under Sessions, these will need to be manually submitted in the proctor dashboard or in Session Explorer.</a:t>
            </a:r>
          </a:p>
          <a:p>
            <a:pPr marL="746550" lvl="1" indent="-285750">
              <a:buFont typeface="Wingdings" panose="05000000000000000000" pitchFamily="2" charset="2"/>
              <a:buChar char="§"/>
            </a:pPr>
            <a:r>
              <a:rPr lang="en-US"/>
              <a:t>Students in an In Progress or Exited status will need to be Reseated before their test can be submitted.</a:t>
            </a:r>
          </a:p>
        </p:txBody>
      </p:sp>
      <p:sp>
        <p:nvSpPr>
          <p:cNvPr id="9" name="Title 2">
            <a:extLst>
              <a:ext uri="{FF2B5EF4-FFF2-40B4-BE49-F238E27FC236}">
                <a16:creationId xmlns:a16="http://schemas.microsoft.com/office/drawing/2014/main" id="{E43ED1B4-A17C-29A0-91BB-3676477B154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Manual Test Submission in ADAM</a:t>
            </a:r>
          </a:p>
        </p:txBody>
      </p:sp>
      <p:pic>
        <p:nvPicPr>
          <p:cNvPr id="2" name="Picture 1">
            <a:extLst>
              <a:ext uri="{FF2B5EF4-FFF2-40B4-BE49-F238E27FC236}">
                <a16:creationId xmlns:a16="http://schemas.microsoft.com/office/drawing/2014/main" id="{4B050E8A-45E5-FAA1-0AE0-36B2BEEE633E}"/>
              </a:ext>
            </a:extLst>
          </p:cNvPr>
          <p:cNvPicPr>
            <a:picLocks noChangeAspect="1"/>
          </p:cNvPicPr>
          <p:nvPr/>
        </p:nvPicPr>
        <p:blipFill>
          <a:blip r:embed="rId2"/>
          <a:srcRect/>
          <a:stretch/>
        </p:blipFill>
        <p:spPr>
          <a:xfrm>
            <a:off x="6761407" y="2598996"/>
            <a:ext cx="4702991" cy="2031692"/>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E14947B4-00D5-AA51-C014-30D99E6D8F99}"/>
              </a:ext>
            </a:extLst>
          </p:cNvPr>
          <p:cNvSpPr/>
          <p:nvPr/>
        </p:nvSpPr>
        <p:spPr>
          <a:xfrm>
            <a:off x="8595544" y="3257206"/>
            <a:ext cx="1034716" cy="741029"/>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19037436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B08E-3BA6-9420-C8A2-F536CBE5FCD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F0DEBD2C-3815-86CA-7482-CE4F4E32973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19B07EB-0A48-6082-BC05-376B8C7017F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121</a:t>
            </a:fld>
            <a:endParaRPr lang="en-US" noProof="0"/>
          </a:p>
        </p:txBody>
      </p:sp>
      <p:sp>
        <p:nvSpPr>
          <p:cNvPr id="6" name="Content Placeholder 3">
            <a:extLst>
              <a:ext uri="{FF2B5EF4-FFF2-40B4-BE49-F238E27FC236}">
                <a16:creationId xmlns:a16="http://schemas.microsoft.com/office/drawing/2014/main" id="{A9990654-3138-1F85-FF35-5B753F2ACC69}"/>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Test Coordinators can navigate to proctor dashboard, locate students in an Exited, In Progress, or Reseat status, select Actions, then select </a:t>
            </a:r>
            <a:r>
              <a:rPr lang="en-US" sz="2200" b="1"/>
              <a:t>Submit Session</a:t>
            </a:r>
            <a:r>
              <a:rPr lang="en-US" sz="2200"/>
              <a:t>. </a:t>
            </a:r>
          </a:p>
          <a:p>
            <a:pPr marL="342900" indent="-342900">
              <a:buFont typeface="Wingdings" panose="05000000000000000000" pitchFamily="2" charset="2"/>
              <a:buChar char="§"/>
            </a:pPr>
            <a:r>
              <a:rPr lang="en-US" sz="2200"/>
              <a:t>Any student in an Exited or In Progress status will need to be Reseated before their test can be submitted. </a:t>
            </a:r>
          </a:p>
        </p:txBody>
      </p:sp>
      <p:sp>
        <p:nvSpPr>
          <p:cNvPr id="9" name="Title 2">
            <a:extLst>
              <a:ext uri="{FF2B5EF4-FFF2-40B4-BE49-F238E27FC236}">
                <a16:creationId xmlns:a16="http://schemas.microsoft.com/office/drawing/2014/main" id="{D960C3D1-9239-6D7B-6A6F-C0C0BFE9089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Manual Test Submission in ADAM</a:t>
            </a:r>
          </a:p>
        </p:txBody>
      </p:sp>
      <p:pic>
        <p:nvPicPr>
          <p:cNvPr id="2" name="Picture 1">
            <a:extLst>
              <a:ext uri="{FF2B5EF4-FFF2-40B4-BE49-F238E27FC236}">
                <a16:creationId xmlns:a16="http://schemas.microsoft.com/office/drawing/2014/main" id="{13FDB1B6-3A12-398A-2E17-FC649095A400}"/>
              </a:ext>
            </a:extLst>
          </p:cNvPr>
          <p:cNvPicPr>
            <a:picLocks noChangeAspect="1"/>
          </p:cNvPicPr>
          <p:nvPr/>
        </p:nvPicPr>
        <p:blipFill>
          <a:blip r:embed="rId2"/>
          <a:srcRect/>
          <a:stretch/>
        </p:blipFill>
        <p:spPr>
          <a:xfrm>
            <a:off x="1201191" y="3250067"/>
            <a:ext cx="9789618" cy="2784920"/>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C237ED25-A6CE-C422-63A5-1654D50E3034}"/>
              </a:ext>
            </a:extLst>
          </p:cNvPr>
          <p:cNvSpPr/>
          <p:nvPr/>
        </p:nvSpPr>
        <p:spPr>
          <a:xfrm>
            <a:off x="10446435" y="4407815"/>
            <a:ext cx="393910" cy="39215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4" name="Oval 3">
            <a:extLst>
              <a:ext uri="{FF2B5EF4-FFF2-40B4-BE49-F238E27FC236}">
                <a16:creationId xmlns:a16="http://schemas.microsoft.com/office/drawing/2014/main" id="{A46C890A-F3DC-D78B-2572-1C40B0EF8707}"/>
              </a:ext>
            </a:extLst>
          </p:cNvPr>
          <p:cNvSpPr/>
          <p:nvPr/>
        </p:nvSpPr>
        <p:spPr>
          <a:xfrm>
            <a:off x="9278125" y="4997003"/>
            <a:ext cx="1034716" cy="301999"/>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35452425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13681-6C76-2DD7-C4FE-12391FF93BE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BB3FBCD-0959-6963-C65F-939AA1D8E63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9F39744-4006-4BBE-F00A-9F44790CA28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122</a:t>
            </a:fld>
            <a:endParaRPr lang="en-US" noProof="0"/>
          </a:p>
        </p:txBody>
      </p:sp>
      <p:sp>
        <p:nvSpPr>
          <p:cNvPr id="6" name="Content Placeholder 3">
            <a:extLst>
              <a:ext uri="{FF2B5EF4-FFF2-40B4-BE49-F238E27FC236}">
                <a16:creationId xmlns:a16="http://schemas.microsoft.com/office/drawing/2014/main" id="{95E1A621-2360-4234-5F39-7D822344080C}"/>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t>The number of tests submitted by test can be monitored using the Progress report.</a:t>
            </a:r>
          </a:p>
          <a:p>
            <a:pPr marL="342900" indent="-342900">
              <a:buFont typeface="Wingdings" panose="05000000000000000000" pitchFamily="2" charset="2"/>
              <a:buChar char="§"/>
            </a:pPr>
            <a:r>
              <a:rPr lang="en-US" sz="2200"/>
              <a:t>Navigate to Reporting, then select Progress. Here you can view session progress for any selected test, including the number of tests in a Submitted, In Progress, and Not Started status.</a:t>
            </a:r>
          </a:p>
        </p:txBody>
      </p:sp>
      <p:sp>
        <p:nvSpPr>
          <p:cNvPr id="9" name="Title 2">
            <a:extLst>
              <a:ext uri="{FF2B5EF4-FFF2-40B4-BE49-F238E27FC236}">
                <a16:creationId xmlns:a16="http://schemas.microsoft.com/office/drawing/2014/main" id="{5CE1ED8F-7815-3C11-D1F2-790EFDE13C7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Progress Report for Submitted Tests</a:t>
            </a:r>
          </a:p>
        </p:txBody>
      </p:sp>
      <p:pic>
        <p:nvPicPr>
          <p:cNvPr id="2" name="Picture 1">
            <a:extLst>
              <a:ext uri="{FF2B5EF4-FFF2-40B4-BE49-F238E27FC236}">
                <a16:creationId xmlns:a16="http://schemas.microsoft.com/office/drawing/2014/main" id="{0BA6126E-E284-87CF-9B76-155E268236BE}"/>
              </a:ext>
            </a:extLst>
          </p:cNvPr>
          <p:cNvPicPr>
            <a:picLocks noChangeAspect="1"/>
          </p:cNvPicPr>
          <p:nvPr/>
        </p:nvPicPr>
        <p:blipFill>
          <a:blip r:embed="rId2"/>
          <a:srcRect/>
          <a:stretch/>
        </p:blipFill>
        <p:spPr>
          <a:xfrm>
            <a:off x="2076089" y="3078994"/>
            <a:ext cx="8039822" cy="3360716"/>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2CED0FA7-6DB7-80D1-2BE1-70A09D92FC6D}"/>
              </a:ext>
            </a:extLst>
          </p:cNvPr>
          <p:cNvSpPr/>
          <p:nvPr/>
        </p:nvSpPr>
        <p:spPr>
          <a:xfrm>
            <a:off x="3018992" y="4134119"/>
            <a:ext cx="2093920" cy="727002"/>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12506930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6CCFE-0AB7-4E48-9C7A-85472720A51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98A0D6D-F874-3B49-448D-048AEEEF458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B3767CC-E717-287C-0036-72E89B2B4A4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123</a:t>
            </a:fld>
            <a:endParaRPr lang="en-US" noProof="0"/>
          </a:p>
        </p:txBody>
      </p:sp>
      <p:sp>
        <p:nvSpPr>
          <p:cNvPr id="6" name="Content Placeholder 3">
            <a:extLst>
              <a:ext uri="{FF2B5EF4-FFF2-40B4-BE49-F238E27FC236}">
                <a16:creationId xmlns:a16="http://schemas.microsoft.com/office/drawing/2014/main" id="{28703EA3-CC90-5A33-08A4-FBDF99D10E3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200"/>
              <a:t>The number of tests submitted within a given window of time can be monitored using the Activity report.</a:t>
            </a:r>
          </a:p>
          <a:p>
            <a:pPr marL="342900" indent="-342900">
              <a:buFont typeface="Wingdings" panose="05000000000000000000" pitchFamily="2" charset="2"/>
              <a:buChar char="§"/>
            </a:pPr>
            <a:r>
              <a:rPr lang="en-US" sz="2200"/>
              <a:t>Navigate to Reporting, then select Activity. Here you can view the number of test sessions that have been submitted within a selected window. </a:t>
            </a:r>
          </a:p>
        </p:txBody>
      </p:sp>
      <p:sp>
        <p:nvSpPr>
          <p:cNvPr id="9" name="Title 2">
            <a:extLst>
              <a:ext uri="{FF2B5EF4-FFF2-40B4-BE49-F238E27FC236}">
                <a16:creationId xmlns:a16="http://schemas.microsoft.com/office/drawing/2014/main" id="{5439DEDE-5898-2ED5-2889-2548496997F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Activity Report for Submitted Tests</a:t>
            </a:r>
          </a:p>
        </p:txBody>
      </p:sp>
      <p:pic>
        <p:nvPicPr>
          <p:cNvPr id="4" name="Picture 3">
            <a:extLst>
              <a:ext uri="{FF2B5EF4-FFF2-40B4-BE49-F238E27FC236}">
                <a16:creationId xmlns:a16="http://schemas.microsoft.com/office/drawing/2014/main" id="{C8E9F49A-A490-8863-DE10-A98C2086C311}"/>
              </a:ext>
            </a:extLst>
          </p:cNvPr>
          <p:cNvPicPr>
            <a:picLocks noChangeAspect="1"/>
          </p:cNvPicPr>
          <p:nvPr/>
        </p:nvPicPr>
        <p:blipFill>
          <a:blip r:embed="rId2"/>
          <a:srcRect/>
          <a:stretch/>
        </p:blipFill>
        <p:spPr>
          <a:xfrm>
            <a:off x="2003140" y="3149756"/>
            <a:ext cx="8185720" cy="3155794"/>
          </a:xfrm>
          <a:prstGeom prst="rect">
            <a:avLst/>
          </a:prstGeom>
          <a:ln>
            <a:solidFill>
              <a:schemeClr val="bg2"/>
            </a:solidFill>
          </a:ln>
          <a:effectLst>
            <a:outerShdw blurRad="50800" dist="38100" dir="2700000" algn="tl" rotWithShape="0">
              <a:prstClr val="black">
                <a:alpha val="40000"/>
              </a:prstClr>
            </a:outerShdw>
          </a:effectLst>
        </p:spPr>
      </p:pic>
      <p:sp>
        <p:nvSpPr>
          <p:cNvPr id="5" name="Oval 4">
            <a:extLst>
              <a:ext uri="{FF2B5EF4-FFF2-40B4-BE49-F238E27FC236}">
                <a16:creationId xmlns:a16="http://schemas.microsoft.com/office/drawing/2014/main" id="{17CE5C00-2F82-8502-F397-5D29A6932D96}"/>
              </a:ext>
            </a:extLst>
          </p:cNvPr>
          <p:cNvSpPr/>
          <p:nvPr/>
        </p:nvSpPr>
        <p:spPr>
          <a:xfrm>
            <a:off x="4564458" y="3503052"/>
            <a:ext cx="934822" cy="419974"/>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10" name="Oval 9">
            <a:extLst>
              <a:ext uri="{FF2B5EF4-FFF2-40B4-BE49-F238E27FC236}">
                <a16:creationId xmlns:a16="http://schemas.microsoft.com/office/drawing/2014/main" id="{D08AA81D-9EAA-4CF2-9035-4F7462F422F8}"/>
              </a:ext>
            </a:extLst>
          </p:cNvPr>
          <p:cNvSpPr/>
          <p:nvPr/>
        </p:nvSpPr>
        <p:spPr>
          <a:xfrm>
            <a:off x="6108878" y="4803818"/>
            <a:ext cx="1296473" cy="279413"/>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16643067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FA336-1099-8F6D-0D53-F4D1AB02F9B0}"/>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068F686D-59CD-E0CB-FF0E-24F13407F69D}"/>
              </a:ext>
            </a:extLst>
          </p:cNvPr>
          <p:cNvSpPr>
            <a:spLocks noGrp="1"/>
          </p:cNvSpPr>
          <p:nvPr>
            <p:ph type="body" sz="quarter" idx="11"/>
          </p:nvPr>
        </p:nvSpPr>
        <p:spPr/>
        <p:txBody>
          <a:bodyPr anchor="b"/>
          <a:lstStyle/>
          <a:p>
            <a:r>
              <a:rPr lang="en-US"/>
              <a:t>Reporting</a:t>
            </a:r>
          </a:p>
        </p:txBody>
      </p:sp>
      <p:pic>
        <p:nvPicPr>
          <p:cNvPr id="2" name="Picture 1">
            <a:extLst>
              <a:ext uri="{FF2B5EF4-FFF2-40B4-BE49-F238E27FC236}">
                <a16:creationId xmlns:a16="http://schemas.microsoft.com/office/drawing/2014/main" id="{7E0C936F-1792-634D-5D2A-6103A820B84A}"/>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4224566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5998A-D4C2-C54E-40DC-BD5E3D0C8D6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40CFF3B-7899-617B-1F9F-00905DB1E8B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403BAB22-B0E5-BFE7-0586-E06837AEB1B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125</a:t>
            </a:fld>
            <a:endParaRPr lang="en-US" noProof="0"/>
          </a:p>
        </p:txBody>
      </p:sp>
      <p:sp>
        <p:nvSpPr>
          <p:cNvPr id="6" name="Content Placeholder 3">
            <a:extLst>
              <a:ext uri="{FF2B5EF4-FFF2-40B4-BE49-F238E27FC236}">
                <a16:creationId xmlns:a16="http://schemas.microsoft.com/office/drawing/2014/main" id="{3B74F2A0-97AE-811A-90B5-1706B9544407}"/>
              </a:ext>
            </a:extLst>
          </p:cNvPr>
          <p:cNvSpPr txBox="1">
            <a:spLocks/>
          </p:cNvSpPr>
          <p:nvPr/>
        </p:nvSpPr>
        <p:spPr>
          <a:xfrm>
            <a:off x="550164" y="1453639"/>
            <a:ext cx="5704652" cy="498399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cs typeface="Plus Jakarta Sans"/>
              </a:rPr>
              <a:t>Performance Reports will be available in ADAM after Standard Setting.</a:t>
            </a:r>
          </a:p>
          <a:p>
            <a:endParaRPr lang="en-US" sz="2400"/>
          </a:p>
          <a:p>
            <a:r>
              <a:rPr lang="en-US" sz="2400"/>
              <a:t>To access Summative Performance reports:</a:t>
            </a:r>
            <a:endParaRPr lang="en-US" sz="2400">
              <a:cs typeface="Plus Jakarta Sans"/>
            </a:endParaRPr>
          </a:p>
          <a:p>
            <a:pPr marL="457200" indent="-457200">
              <a:buFont typeface="+mj-lt"/>
              <a:buAutoNum type="arabicPeriod"/>
            </a:pPr>
            <a:r>
              <a:rPr lang="en-US" sz="2200"/>
              <a:t>Select Reporting</a:t>
            </a:r>
          </a:p>
          <a:p>
            <a:pPr marL="457200" indent="-457200">
              <a:buFont typeface="+mj-lt"/>
              <a:buAutoNum type="arabicPeriod"/>
            </a:pPr>
            <a:r>
              <a:rPr lang="en-US" sz="2200"/>
              <a:t>Select </a:t>
            </a:r>
            <a:r>
              <a:rPr lang="en-US" sz="2200" b="1"/>
              <a:t>Performance</a:t>
            </a:r>
            <a:endParaRPr lang="en-US" sz="2200" b="1">
              <a:cs typeface="Plus Jakarta Sans"/>
            </a:endParaRPr>
          </a:p>
          <a:p>
            <a:pPr marL="457200" indent="-457200">
              <a:buAutoNum type="arabicPeriod"/>
            </a:pPr>
            <a:r>
              <a:rPr lang="en-US" sz="2200">
                <a:cs typeface="Plus Jakarta Sans"/>
              </a:rPr>
              <a:t>Choose Program: Summative 2026</a:t>
            </a:r>
            <a:endParaRPr lang="en-US" sz="2200"/>
          </a:p>
          <a:p>
            <a:pPr marL="457200" indent="-457200">
              <a:buFont typeface="+mj-lt"/>
              <a:buAutoNum type="arabicPeriod"/>
            </a:pPr>
            <a:r>
              <a:rPr lang="en-US" sz="2200">
                <a:cs typeface="Plus Jakarta Sans"/>
              </a:rPr>
              <a:t>Select Grade and Subject</a:t>
            </a:r>
          </a:p>
          <a:p>
            <a:pPr marL="457200" indent="-457200">
              <a:buAutoNum type="arabicPeriod"/>
            </a:pPr>
            <a:r>
              <a:rPr lang="en-US" sz="2200">
                <a:cs typeface="Plus Jakarta Sans"/>
              </a:rPr>
              <a:t>Select Performance Summary, Item Analysis, or Standard Performance</a:t>
            </a:r>
          </a:p>
        </p:txBody>
      </p:sp>
      <p:sp>
        <p:nvSpPr>
          <p:cNvPr id="9" name="Title 2">
            <a:extLst>
              <a:ext uri="{FF2B5EF4-FFF2-40B4-BE49-F238E27FC236}">
                <a16:creationId xmlns:a16="http://schemas.microsoft.com/office/drawing/2014/main" id="{B8512597-4009-4717-96CF-31106D644E62}"/>
              </a:ext>
            </a:extLst>
          </p:cNvPr>
          <p:cNvSpPr>
            <a:spLocks noGrp="1"/>
          </p:cNvSpPr>
          <p:nvPr>
            <p:ph type="title"/>
          </p:nvPr>
        </p:nvSpPr>
        <p:spPr>
          <a:xfrm>
            <a:off x="550164" y="142874"/>
            <a:ext cx="11091672" cy="1319945"/>
          </a:xfrm>
        </p:spPr>
        <p:txBody>
          <a:bodyPr anchor="ctr"/>
          <a:lstStyle/>
          <a:p>
            <a:pPr marL="226695"/>
            <a:r>
              <a:rPr lang="en-US" sz="4000" b="1">
                <a:solidFill>
                  <a:srgbClr val="0D004D"/>
                </a:solidFill>
                <a:latin typeface="Plus Jakarta Sans"/>
                <a:cs typeface="Plus Jakarta Sans"/>
              </a:rPr>
              <a:t>Performance Reports in ADAM</a:t>
            </a:r>
            <a:endParaRPr lang="en-US">
              <a:latin typeface="Plus Jakarta Sans"/>
              <a:cs typeface="Plus Jakarta Sans"/>
            </a:endParaRPr>
          </a:p>
        </p:txBody>
      </p:sp>
      <p:pic>
        <p:nvPicPr>
          <p:cNvPr id="3" name="Picture 2" descr="A screenshot of a computer">
            <a:extLst>
              <a:ext uri="{FF2B5EF4-FFF2-40B4-BE49-F238E27FC236}">
                <a16:creationId xmlns:a16="http://schemas.microsoft.com/office/drawing/2014/main" id="{029039E5-AA5A-AC31-6A61-202FAAC97624}"/>
              </a:ext>
            </a:extLst>
          </p:cNvPr>
          <p:cNvPicPr>
            <a:picLocks noChangeAspect="1"/>
          </p:cNvPicPr>
          <p:nvPr/>
        </p:nvPicPr>
        <p:blipFill>
          <a:blip r:embed="rId2"/>
          <a:stretch>
            <a:fillRect/>
          </a:stretch>
        </p:blipFill>
        <p:spPr>
          <a:xfrm>
            <a:off x="6380602" y="1462819"/>
            <a:ext cx="5387020" cy="4641889"/>
          </a:xfrm>
          <a:prstGeom prst="rect">
            <a:avLst/>
          </a:prstGeom>
          <a:effectLst>
            <a:outerShdw blurRad="50800" dist="38100" dir="2700000" algn="tl" rotWithShape="0">
              <a:prstClr val="black">
                <a:alpha val="40000"/>
              </a:prstClr>
            </a:outerShdw>
          </a:effectLst>
        </p:spPr>
      </p:pic>
      <p:sp>
        <p:nvSpPr>
          <p:cNvPr id="2" name="Oval 1">
            <a:extLst>
              <a:ext uri="{FF2B5EF4-FFF2-40B4-BE49-F238E27FC236}">
                <a16:creationId xmlns:a16="http://schemas.microsoft.com/office/drawing/2014/main" id="{FEA30E30-9DC5-CF4A-05EE-E4A9AD38A146}"/>
              </a:ext>
            </a:extLst>
          </p:cNvPr>
          <p:cNvSpPr/>
          <p:nvPr/>
        </p:nvSpPr>
        <p:spPr>
          <a:xfrm>
            <a:off x="6549661" y="5802283"/>
            <a:ext cx="893001" cy="25046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Tree>
    <p:extLst>
      <p:ext uri="{BB962C8B-B14F-4D97-AF65-F5344CB8AC3E}">
        <p14:creationId xmlns:p14="http://schemas.microsoft.com/office/powerpoint/2010/main" val="973419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27671-6B08-A842-C30C-13EEBFB4C4C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A271B3E-93DA-78ED-961C-B51B54BA94DF}"/>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3A72449-57CA-E235-4C6D-54B3B761DFD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126</a:t>
            </a:fld>
            <a:endParaRPr lang="en-US" noProof="0"/>
          </a:p>
        </p:txBody>
      </p:sp>
      <p:sp>
        <p:nvSpPr>
          <p:cNvPr id="6" name="Content Placeholder 3">
            <a:extLst>
              <a:ext uri="{FF2B5EF4-FFF2-40B4-BE49-F238E27FC236}">
                <a16:creationId xmlns:a16="http://schemas.microsoft.com/office/drawing/2014/main" id="{B50E423C-1798-148C-2E69-8444E7F0D68F}"/>
              </a:ext>
            </a:extLst>
          </p:cNvPr>
          <p:cNvSpPr txBox="1">
            <a:spLocks/>
          </p:cNvSpPr>
          <p:nvPr/>
        </p:nvSpPr>
        <p:spPr>
          <a:xfrm>
            <a:off x="550164" y="1462819"/>
            <a:ext cx="5545836"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Once Summative reports begin posting in ADAM, they can be accessed from  Report Assets. </a:t>
            </a:r>
          </a:p>
          <a:p>
            <a:endParaRPr lang="en-US" sz="2400"/>
          </a:p>
          <a:p>
            <a:r>
              <a:rPr lang="en-US" sz="2400"/>
              <a:t>To access Summative reports:</a:t>
            </a:r>
          </a:p>
          <a:p>
            <a:pPr marL="457200" indent="-457200">
              <a:buFont typeface="+mj-lt"/>
              <a:buAutoNum type="arabicPeriod"/>
            </a:pPr>
            <a:r>
              <a:rPr lang="en-US" sz="2400"/>
              <a:t>Select Reporting</a:t>
            </a:r>
          </a:p>
          <a:p>
            <a:pPr marL="457200" indent="-457200">
              <a:buFont typeface="+mj-lt"/>
              <a:buAutoNum type="arabicPeriod"/>
            </a:pPr>
            <a:r>
              <a:rPr lang="en-US" sz="2400"/>
              <a:t>Select Report Assets</a:t>
            </a:r>
          </a:p>
          <a:p>
            <a:pPr marL="457200" indent="-457200">
              <a:buFont typeface="+mj-lt"/>
              <a:buAutoNum type="arabicPeriod"/>
            </a:pPr>
            <a:r>
              <a:rPr lang="en-US" sz="2400"/>
              <a:t>Locate and view reports either by selecting </a:t>
            </a:r>
            <a:r>
              <a:rPr lang="en-US" sz="2400" b="1"/>
              <a:t>My Scopes </a:t>
            </a:r>
            <a:r>
              <a:rPr lang="en-US" sz="2400"/>
              <a:t>or </a:t>
            </a:r>
            <a:r>
              <a:rPr lang="en-US" sz="2400" b="1"/>
              <a:t>Files</a:t>
            </a:r>
          </a:p>
        </p:txBody>
      </p:sp>
      <p:sp>
        <p:nvSpPr>
          <p:cNvPr id="9" name="Title 2">
            <a:extLst>
              <a:ext uri="{FF2B5EF4-FFF2-40B4-BE49-F238E27FC236}">
                <a16:creationId xmlns:a16="http://schemas.microsoft.com/office/drawing/2014/main" id="{BEE00F38-EFC1-3CB2-C5D7-B56D037DC33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Summative Reports in ADAM Report Assets</a:t>
            </a:r>
          </a:p>
        </p:txBody>
      </p:sp>
      <p:pic>
        <p:nvPicPr>
          <p:cNvPr id="2" name="Picture 1" descr="A screenshot of a report&#10;&#10;Description automatically generated">
            <a:extLst>
              <a:ext uri="{FF2B5EF4-FFF2-40B4-BE49-F238E27FC236}">
                <a16:creationId xmlns:a16="http://schemas.microsoft.com/office/drawing/2014/main" id="{80DDC36B-62CE-FF59-CF76-5C26D4AA8BEA}"/>
              </a:ext>
            </a:extLst>
          </p:cNvPr>
          <p:cNvPicPr>
            <a:picLocks noChangeAspect="1"/>
          </p:cNvPicPr>
          <p:nvPr/>
        </p:nvPicPr>
        <p:blipFill>
          <a:blip r:embed="rId2"/>
          <a:stretch>
            <a:fillRect/>
          </a:stretch>
        </p:blipFill>
        <p:spPr>
          <a:xfrm>
            <a:off x="6957199" y="1789426"/>
            <a:ext cx="4309311" cy="4055356"/>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1425967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EA5C-6EE4-6DB9-D145-3EE575EEE80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972B57B-E6B9-DAD1-4B6F-58F0C71BFD9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9BAC359-32B6-015A-C754-30357863DBB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127</a:t>
            </a:fld>
            <a:endParaRPr lang="en-US" noProof="0"/>
          </a:p>
        </p:txBody>
      </p:sp>
      <p:sp>
        <p:nvSpPr>
          <p:cNvPr id="9" name="Title 2">
            <a:extLst>
              <a:ext uri="{FF2B5EF4-FFF2-40B4-BE49-F238E27FC236}">
                <a16:creationId xmlns:a16="http://schemas.microsoft.com/office/drawing/2014/main" id="{48797F11-0F31-1D7A-D43A-4AF3327F78E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Summative Reports </a:t>
            </a:r>
          </a:p>
        </p:txBody>
      </p:sp>
      <p:sp>
        <p:nvSpPr>
          <p:cNvPr id="2" name="Content Placeholder 3">
            <a:extLst>
              <a:ext uri="{FF2B5EF4-FFF2-40B4-BE49-F238E27FC236}">
                <a16:creationId xmlns:a16="http://schemas.microsoft.com/office/drawing/2014/main" id="{7FCA849F-DBBD-F9D6-C8DE-4BBF6B3995C6}"/>
              </a:ext>
            </a:extLst>
          </p:cNvPr>
          <p:cNvSpPr txBox="1">
            <a:spLocks/>
          </p:cNvSpPr>
          <p:nvPr/>
        </p:nvSpPr>
        <p:spPr>
          <a:xfrm>
            <a:off x="550164" y="1453639"/>
            <a:ext cx="5545836" cy="285289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Final online reports:</a:t>
            </a:r>
          </a:p>
          <a:p>
            <a:pPr marL="342900" indent="-342900">
              <a:buFont typeface="Wingdings" panose="05000000000000000000" pitchFamily="2" charset="2"/>
              <a:buChar char="§"/>
            </a:pPr>
            <a:r>
              <a:rPr lang="en-US" sz="2600">
                <a:cs typeface="Plus Jakarta Sans"/>
              </a:rPr>
              <a:t>Item Analysis</a:t>
            </a:r>
            <a:endParaRPr lang="en-US" sz="2600"/>
          </a:p>
          <a:p>
            <a:pPr marL="342900" indent="-342900">
              <a:buFont typeface="Wingdings" panose="05000000000000000000" pitchFamily="2" charset="2"/>
              <a:buChar char="§"/>
            </a:pPr>
            <a:r>
              <a:rPr lang="en-US" sz="2600">
                <a:cs typeface="Plus Jakarta Sans"/>
              </a:rPr>
              <a:t>Performance Summary</a:t>
            </a:r>
            <a:endParaRPr lang="en-US" sz="2600"/>
          </a:p>
          <a:p>
            <a:pPr marL="342900" indent="-342900">
              <a:buFont typeface="Wingdings" panose="05000000000000000000" pitchFamily="2" charset="2"/>
              <a:buChar char="§"/>
            </a:pPr>
            <a:r>
              <a:rPr lang="en-US" sz="2600">
                <a:cs typeface="Plus Jakarta Sans"/>
              </a:rPr>
              <a:t>Standard Performance</a:t>
            </a:r>
            <a:endParaRPr lang="en-US" sz="2600"/>
          </a:p>
          <a:p>
            <a:pPr marL="342900" indent="-342900">
              <a:buFont typeface="Wingdings" panose="05000000000000000000" pitchFamily="2" charset="2"/>
              <a:buChar char="§"/>
            </a:pPr>
            <a:r>
              <a:rPr lang="en-US" sz="2600"/>
              <a:t>Individual Student Reports (ISRs)</a:t>
            </a:r>
            <a:endParaRPr lang="en-US" sz="2600">
              <a:cs typeface="Plus Jakarta Sans"/>
            </a:endParaRPr>
          </a:p>
        </p:txBody>
      </p:sp>
      <p:sp>
        <p:nvSpPr>
          <p:cNvPr id="3" name="Content Placeholder 3">
            <a:extLst>
              <a:ext uri="{FF2B5EF4-FFF2-40B4-BE49-F238E27FC236}">
                <a16:creationId xmlns:a16="http://schemas.microsoft.com/office/drawing/2014/main" id="{08090905-A728-EF67-36B5-F63C99AA13D7}"/>
              </a:ext>
            </a:extLst>
          </p:cNvPr>
          <p:cNvSpPr txBox="1">
            <a:spLocks/>
          </p:cNvSpPr>
          <p:nvPr/>
        </p:nvSpPr>
        <p:spPr>
          <a:xfrm>
            <a:off x="6096000" y="1453639"/>
            <a:ext cx="5545836" cy="2498929"/>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800" b="1"/>
              <a:t>Final printed reports:</a:t>
            </a:r>
          </a:p>
          <a:p>
            <a:pPr marL="285750" indent="-285750">
              <a:buFont typeface="Wingdings" panose="05000000000000000000" pitchFamily="2" charset="2"/>
              <a:buChar char="§"/>
            </a:pPr>
            <a:r>
              <a:rPr lang="en-US" sz="2600"/>
              <a:t>2 ISRs per student per subject.</a:t>
            </a:r>
          </a:p>
          <a:p>
            <a:pPr marL="285750" indent="-285750">
              <a:buFont typeface="Wingdings" panose="05000000000000000000" pitchFamily="2" charset="2"/>
              <a:buChar char="§"/>
            </a:pPr>
            <a:r>
              <a:rPr lang="en-US" sz="2600">
                <a:cs typeface="Plus Jakarta Sans" panose="020B0604030504040204"/>
              </a:rPr>
              <a:t>2 copies of school-wide grade level report with  aggregate student proficiency data</a:t>
            </a:r>
          </a:p>
          <a:p>
            <a:endParaRPr lang="en-US" sz="1800">
              <a:cs typeface="Plus Jakarta Sans" panose="020B0604030504040204"/>
            </a:endParaRPr>
          </a:p>
          <a:p>
            <a:endParaRPr lang="en-US" sz="1800">
              <a:cs typeface="Plus Jakarta Sans" panose="020B0604030504040204"/>
            </a:endParaRPr>
          </a:p>
          <a:p>
            <a:endParaRPr lang="en-US" sz="2400" b="1">
              <a:cs typeface="Plus Jakarta Sans" panose="020B0604030504040204"/>
            </a:endParaRPr>
          </a:p>
        </p:txBody>
      </p:sp>
      <p:sp>
        <p:nvSpPr>
          <p:cNvPr id="4" name="TextBox 3">
            <a:extLst>
              <a:ext uri="{FF2B5EF4-FFF2-40B4-BE49-F238E27FC236}">
                <a16:creationId xmlns:a16="http://schemas.microsoft.com/office/drawing/2014/main" id="{638EFCB9-1A91-8093-1F96-3BC9206FD0E4}"/>
              </a:ext>
            </a:extLst>
          </p:cNvPr>
          <p:cNvSpPr txBox="1"/>
          <p:nvPr/>
        </p:nvSpPr>
        <p:spPr>
          <a:xfrm>
            <a:off x="2618676" y="4919140"/>
            <a:ext cx="7168629" cy="553998"/>
          </a:xfrm>
          <a:prstGeom prst="rect">
            <a:avLst/>
          </a:prstGeom>
          <a:noFill/>
        </p:spPr>
        <p:txBody>
          <a:bodyPr wrap="none" lIns="0" tIns="0" rIns="0" bIns="0" rtlCol="0" anchor="t">
            <a:spAutoFit/>
          </a:bodyPr>
          <a:lstStyle/>
          <a:p>
            <a:pPr algn="ctr"/>
            <a:r>
              <a:rPr lang="en-US" sz="1400">
                <a:solidFill>
                  <a:schemeClr val="tx2"/>
                </a:solidFill>
              </a:rPr>
              <a:t>*</a:t>
            </a:r>
            <a:r>
              <a:rPr lang="en-US" i="1">
                <a:solidFill>
                  <a:schemeClr val="tx2"/>
                </a:solidFill>
              </a:rPr>
              <a:t>Please note that Growth will not be reported. </a:t>
            </a:r>
          </a:p>
          <a:p>
            <a:pPr algn="ctr"/>
            <a:r>
              <a:rPr lang="en-US" i="1">
                <a:solidFill>
                  <a:schemeClr val="tx2"/>
                </a:solidFill>
              </a:rPr>
              <a:t>Reports will not be available until after Standard Setting meetings</a:t>
            </a:r>
            <a:r>
              <a:rPr lang="en-US" sz="1400" i="1">
                <a:solidFill>
                  <a:schemeClr val="tx2"/>
                </a:solidFill>
              </a:rPr>
              <a:t>. </a:t>
            </a:r>
            <a:endParaRPr lang="en-US" sz="1100">
              <a:solidFill>
                <a:schemeClr val="tx2"/>
              </a:solidFill>
              <a:cs typeface="Plus Jakarta Sans"/>
            </a:endParaRPr>
          </a:p>
        </p:txBody>
      </p:sp>
    </p:spTree>
    <p:extLst>
      <p:ext uri="{BB962C8B-B14F-4D97-AF65-F5344CB8AC3E}">
        <p14:creationId xmlns:p14="http://schemas.microsoft.com/office/powerpoint/2010/main" val="1373412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39893-2C06-F801-2B93-DCEE229FCE5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D5CEF51-6E1C-95AA-5B8B-4AD3FCC8F4F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6A67DBF-FEBA-134A-5C2C-FD7C2BDE61C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128</a:t>
            </a:fld>
            <a:endParaRPr lang="en-US" noProof="0"/>
          </a:p>
        </p:txBody>
      </p:sp>
      <p:sp>
        <p:nvSpPr>
          <p:cNvPr id="9" name="Title 2">
            <a:extLst>
              <a:ext uri="{FF2B5EF4-FFF2-40B4-BE49-F238E27FC236}">
                <a16:creationId xmlns:a16="http://schemas.microsoft.com/office/drawing/2014/main" id="{9E0347A6-E73C-3028-254D-AB7732E4651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Summative Reports </a:t>
            </a:r>
          </a:p>
        </p:txBody>
      </p:sp>
      <p:sp>
        <p:nvSpPr>
          <p:cNvPr id="3" name="Content Placeholder 3">
            <a:extLst>
              <a:ext uri="{FF2B5EF4-FFF2-40B4-BE49-F238E27FC236}">
                <a16:creationId xmlns:a16="http://schemas.microsoft.com/office/drawing/2014/main" id="{4678DE25-FEC7-7050-EEFA-B687CF9BA0FA}"/>
              </a:ext>
            </a:extLst>
          </p:cNvPr>
          <p:cNvSpPr txBox="1">
            <a:spLocks/>
          </p:cNvSpPr>
          <p:nvPr/>
        </p:nvSpPr>
        <p:spPr>
          <a:xfrm>
            <a:off x="266241" y="1230085"/>
            <a:ext cx="11375595" cy="5627913"/>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b="1">
                <a:cs typeface="Plus Jakarta Sans" panose="020B0604030504040204"/>
              </a:rPr>
              <a:t>Summative Reports will now primarily be available in ADAM Performance Reports:</a:t>
            </a:r>
          </a:p>
          <a:p>
            <a:pPr marL="285750" indent="-285750">
              <a:buFont typeface="Arial" panose="020B0604020202020204" pitchFamily="34" charset="0"/>
              <a:buChar char="•"/>
            </a:pPr>
            <a:r>
              <a:rPr lang="en-US" sz="1800">
                <a:cs typeface="Plus Jakarta Sans"/>
              </a:rPr>
              <a:t>Item Analysis </a:t>
            </a:r>
          </a:p>
          <a:p>
            <a:pPr marL="285750" indent="-285750">
              <a:buFont typeface="Arial" panose="020B0604020202020204" pitchFamily="34" charset="0"/>
              <a:buChar char="•"/>
            </a:pPr>
            <a:r>
              <a:rPr lang="en-US" sz="1800">
                <a:cs typeface="Plus Jakarta Sans"/>
              </a:rPr>
              <a:t>Performance Summary</a:t>
            </a:r>
          </a:p>
          <a:p>
            <a:pPr marL="285750" indent="-285750">
              <a:buFont typeface="Arial" panose="020B0604020202020204" pitchFamily="34" charset="0"/>
              <a:buChar char="•"/>
            </a:pPr>
            <a:r>
              <a:rPr lang="en-US" sz="1800">
                <a:cs typeface="Plus Jakarta Sans"/>
              </a:rPr>
              <a:t>Standard Performance</a:t>
            </a:r>
          </a:p>
          <a:p>
            <a:pPr marL="285750" indent="-285750">
              <a:buFont typeface="Arial" panose="020B0604020202020204" pitchFamily="34" charset="0"/>
              <a:buChar char="•"/>
            </a:pPr>
            <a:r>
              <a:rPr lang="en-US" sz="1800">
                <a:cs typeface="Plus Jakarta Sans"/>
              </a:rPr>
              <a:t>Individual Student Reports (ISRs)</a:t>
            </a:r>
          </a:p>
          <a:p>
            <a:r>
              <a:rPr lang="en-US" sz="2200" b="1">
                <a:cs typeface="Plus Jakarta Sans" panose="020B0604030504040204"/>
              </a:rPr>
              <a:t>These reports that were available in previous years will no longer be created:</a:t>
            </a:r>
          </a:p>
          <a:p>
            <a:pPr marL="285750" indent="-285750">
              <a:buFont typeface="Arial" panose="020B0604020202020204" pitchFamily="34" charset="0"/>
              <a:buChar char="•"/>
            </a:pPr>
            <a:r>
              <a:rPr lang="en-US" sz="1800">
                <a:cs typeface="Plus Jakarta Sans"/>
              </a:rPr>
              <a:t>Reporting Category Roster</a:t>
            </a:r>
          </a:p>
          <a:p>
            <a:pPr marL="285750" indent="-285750">
              <a:buFont typeface="Arial" panose="020B0604020202020204" pitchFamily="34" charset="0"/>
              <a:buChar char="•"/>
            </a:pPr>
            <a:r>
              <a:rPr lang="en-US" sz="1800">
                <a:cs typeface="Plus Jakarta Sans"/>
              </a:rPr>
              <a:t>Evidence Statement Analysis </a:t>
            </a:r>
          </a:p>
          <a:p>
            <a:pPr marL="285750" indent="-285750">
              <a:buFont typeface="Arial" panose="020B0604020202020204" pitchFamily="34" charset="0"/>
              <a:buChar char="•"/>
            </a:pPr>
            <a:r>
              <a:rPr lang="en-US" sz="1800">
                <a:cs typeface="Plus Jakarta Sans"/>
              </a:rPr>
              <a:t>Reporting Category Summary</a:t>
            </a:r>
          </a:p>
          <a:p>
            <a:pPr marL="285750" indent="-285750">
              <a:buFont typeface="Arial" panose="020B0604020202020204" pitchFamily="34" charset="0"/>
              <a:buChar char="•"/>
            </a:pPr>
            <a:r>
              <a:rPr lang="en-US" sz="1800">
                <a:cs typeface="Plus Jakarta Sans"/>
              </a:rPr>
              <a:t>Demographic Performance Level Summary</a:t>
            </a:r>
          </a:p>
          <a:p>
            <a:pPr marL="285750" indent="-285750">
              <a:buFont typeface="Arial" panose="020B0604020202020204" pitchFamily="34" charset="0"/>
              <a:buChar char="•"/>
            </a:pPr>
            <a:r>
              <a:rPr lang="en-US" sz="1800">
                <a:cs typeface="Plus Jakarta Sans"/>
              </a:rPr>
              <a:t>School Content Standards Roster</a:t>
            </a:r>
          </a:p>
          <a:p>
            <a:pPr marL="285750" indent="-285750">
              <a:buFont typeface="Arial" panose="020B0604020202020204" pitchFamily="34" charset="0"/>
              <a:buChar char="•"/>
            </a:pPr>
            <a:r>
              <a:rPr lang="en-US" sz="1800">
                <a:cs typeface="Plus Jakarta Sans"/>
              </a:rPr>
              <a:t>Spotlight Video Student Reports </a:t>
            </a:r>
          </a:p>
          <a:p>
            <a:endParaRPr lang="en-US" sz="1800">
              <a:cs typeface="Plus Jakarta Sans"/>
            </a:endParaRPr>
          </a:p>
          <a:p>
            <a:r>
              <a:rPr lang="en-US" sz="1800" i="1">
                <a:cs typeface="Plus Jakarta Sans" panose="020B0604030504040204"/>
              </a:rPr>
              <a:t>Reports will not be available until after Standard Setting meetings are complete and cut scores/performance level descriptors are finalized.</a:t>
            </a:r>
          </a:p>
          <a:p>
            <a:endParaRPr lang="en-US" sz="1800">
              <a:cs typeface="Plus Jakarta Sans" panose="020B0604030504040204"/>
            </a:endParaRPr>
          </a:p>
          <a:p>
            <a:endParaRPr lang="en-US" sz="2400" b="1">
              <a:cs typeface="Plus Jakarta Sans" panose="020B0604030504040204"/>
            </a:endParaRPr>
          </a:p>
        </p:txBody>
      </p:sp>
    </p:spTree>
    <p:extLst>
      <p:ext uri="{BB962C8B-B14F-4D97-AF65-F5344CB8AC3E}">
        <p14:creationId xmlns:p14="http://schemas.microsoft.com/office/powerpoint/2010/main" val="6804897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A5700-7C2A-F376-B407-170E7B258D37}"/>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3BB07732-4EA5-F1E3-5680-E350D94D7DFA}"/>
              </a:ext>
            </a:extLst>
          </p:cNvPr>
          <p:cNvSpPr>
            <a:spLocks noGrp="1"/>
          </p:cNvSpPr>
          <p:nvPr>
            <p:ph type="body" sz="quarter" idx="11"/>
          </p:nvPr>
        </p:nvSpPr>
        <p:spPr/>
        <p:txBody>
          <a:bodyPr anchor="b"/>
          <a:lstStyle/>
          <a:p>
            <a:r>
              <a:rPr lang="en-US"/>
              <a:t>After Testing Checklist</a:t>
            </a:r>
          </a:p>
        </p:txBody>
      </p:sp>
      <p:pic>
        <p:nvPicPr>
          <p:cNvPr id="2" name="Picture 1">
            <a:extLst>
              <a:ext uri="{FF2B5EF4-FFF2-40B4-BE49-F238E27FC236}">
                <a16:creationId xmlns:a16="http://schemas.microsoft.com/office/drawing/2014/main" id="{F4192CF8-C01C-3A4A-ED45-8B48B788A9D0}"/>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25526308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8442F-C015-BB71-96E0-88CA9D17322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D1AE5CB-38EA-9E7C-EAFB-A4B79AF6BA4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A6916F7-211D-8148-5607-981418E646D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130</a:t>
            </a:fld>
            <a:endParaRPr lang="en-US" noProof="0"/>
          </a:p>
        </p:txBody>
      </p:sp>
      <p:sp>
        <p:nvSpPr>
          <p:cNvPr id="6" name="Content Placeholder 3">
            <a:extLst>
              <a:ext uri="{FF2B5EF4-FFF2-40B4-BE49-F238E27FC236}">
                <a16:creationId xmlns:a16="http://schemas.microsoft.com/office/drawing/2014/main" id="{4D514E1A-A391-1540-E1FB-3E6C38B31D56}"/>
              </a:ext>
            </a:extLst>
          </p:cNvPr>
          <p:cNvSpPr txBox="1">
            <a:spLocks/>
          </p:cNvSpPr>
          <p:nvPr/>
        </p:nvSpPr>
        <p:spPr>
          <a:xfrm>
            <a:off x="550164" y="1648495"/>
            <a:ext cx="11091672" cy="4522893"/>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dirty="0"/>
              <a:t>Test Administrators/Proctors after each day of testing:</a:t>
            </a:r>
          </a:p>
          <a:p>
            <a:pPr marL="342900" indent="-342900">
              <a:buFont typeface="Wingdings" panose="05000000000000000000" pitchFamily="2" charset="2"/>
              <a:buChar char="§"/>
            </a:pPr>
            <a:r>
              <a:rPr lang="en-US" sz="2400" dirty="0"/>
              <a:t>Collect materials (student testing cards, scratch paper, etc.).</a:t>
            </a:r>
            <a:endParaRPr lang="en-US" sz="2400" dirty="0">
              <a:cs typeface="Plus Jakarta Sans"/>
            </a:endParaRPr>
          </a:p>
          <a:p>
            <a:pPr marL="342900" indent="-342900">
              <a:buFont typeface="Wingdings" panose="05000000000000000000" pitchFamily="2" charset="2"/>
              <a:buChar char="§"/>
            </a:pPr>
            <a:r>
              <a:rPr lang="en-US" sz="2400" dirty="0"/>
              <a:t>Ensure students have logged out of TestNav correctly.</a:t>
            </a:r>
          </a:p>
          <a:p>
            <a:pPr marL="342900" indent="-342900">
              <a:buFont typeface="Wingdings" panose="05000000000000000000" pitchFamily="2" charset="2"/>
              <a:buChar char="§"/>
            </a:pPr>
            <a:r>
              <a:rPr lang="en-US" sz="2400" dirty="0"/>
              <a:t>Return materials to the Test Coordinator, as needed. </a:t>
            </a:r>
          </a:p>
          <a:p>
            <a:pPr marL="342900" indent="-342900">
              <a:buFont typeface="Wingdings" panose="05000000000000000000" pitchFamily="2" charset="2"/>
              <a:buChar char="§"/>
            </a:pPr>
            <a:r>
              <a:rPr lang="en-US" sz="2400" dirty="0"/>
              <a:t>Notify Test Coordinator of absent students.</a:t>
            </a:r>
          </a:p>
        </p:txBody>
      </p:sp>
      <p:sp>
        <p:nvSpPr>
          <p:cNvPr id="9" name="Title 2">
            <a:extLst>
              <a:ext uri="{FF2B5EF4-FFF2-40B4-BE49-F238E27FC236}">
                <a16:creationId xmlns:a16="http://schemas.microsoft.com/office/drawing/2014/main" id="{5771CA8B-F134-116C-4650-6DB240A65A53}"/>
              </a:ext>
            </a:extLst>
          </p:cNvPr>
          <p:cNvSpPr>
            <a:spLocks noGrp="1"/>
          </p:cNvSpPr>
          <p:nvPr>
            <p:ph type="title"/>
          </p:nvPr>
        </p:nvSpPr>
        <p:spPr>
          <a:xfrm>
            <a:off x="550164" y="142874"/>
            <a:ext cx="11091672" cy="1319945"/>
          </a:xfrm>
        </p:spPr>
        <p:txBody>
          <a:bodyPr anchor="ctr"/>
          <a:lstStyle/>
          <a:p>
            <a:pPr marL="0"/>
            <a:r>
              <a:rPr lang="en-US" sz="4000" b="1">
                <a:solidFill>
                  <a:srgbClr val="0D004D"/>
                </a:solidFill>
                <a:latin typeface="Plus Jakarta Sans" pitchFamily="2" charset="0"/>
                <a:cs typeface="Plus Jakarta Sans" pitchFamily="2" charset="0"/>
              </a:rPr>
              <a:t>After Testing Tasks for Computer-based Testing</a:t>
            </a:r>
          </a:p>
        </p:txBody>
      </p:sp>
    </p:spTree>
    <p:extLst>
      <p:ext uri="{BB962C8B-B14F-4D97-AF65-F5344CB8AC3E}">
        <p14:creationId xmlns:p14="http://schemas.microsoft.com/office/powerpoint/2010/main" val="7682658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CD6B0-BE2A-910C-BCF0-4B3D834954B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105317A-4377-3EBD-A4CF-698EB2E961D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8AC7740-D28A-07FF-25B6-4103A289105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131</a:t>
            </a:fld>
            <a:endParaRPr lang="en-US" noProof="0"/>
          </a:p>
        </p:txBody>
      </p:sp>
      <p:sp>
        <p:nvSpPr>
          <p:cNvPr id="6" name="Content Placeholder 3">
            <a:extLst>
              <a:ext uri="{FF2B5EF4-FFF2-40B4-BE49-F238E27FC236}">
                <a16:creationId xmlns:a16="http://schemas.microsoft.com/office/drawing/2014/main" id="{05DC844E-C426-C27A-D163-73F8329EBF2E}"/>
              </a:ext>
            </a:extLst>
          </p:cNvPr>
          <p:cNvSpPr txBox="1">
            <a:spLocks/>
          </p:cNvSpPr>
          <p:nvPr/>
        </p:nvSpPr>
        <p:spPr>
          <a:xfrm>
            <a:off x="550164" y="1648495"/>
            <a:ext cx="11091672" cy="4522893"/>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Test Administrators/Proctors &amp; Test Coordinators on final day of testing:</a:t>
            </a:r>
          </a:p>
          <a:p>
            <a:pPr marL="342900" indent="-342900">
              <a:buFont typeface="Wingdings" panose="05000000000000000000" pitchFamily="2" charset="2"/>
              <a:buChar char="§"/>
            </a:pPr>
            <a:r>
              <a:rPr lang="en-US" sz="2400"/>
              <a:t>Collect materials (student testing cards, scratch paper, etc.).</a:t>
            </a:r>
            <a:endParaRPr lang="en-US" sz="2400">
              <a:cs typeface="Plus Jakarta Sans"/>
            </a:endParaRPr>
          </a:p>
          <a:p>
            <a:pPr marL="342900" indent="-342900">
              <a:buFont typeface="Wingdings" panose="05000000000000000000" pitchFamily="2" charset="2"/>
              <a:buChar char="§"/>
            </a:pPr>
            <a:r>
              <a:rPr lang="en-US" sz="2400"/>
              <a:t>Ensure student test units have been submitted/completed.</a:t>
            </a:r>
          </a:p>
          <a:p>
            <a:pPr marL="342900" indent="-342900">
              <a:buFont typeface="Wingdings" panose="05000000000000000000" pitchFamily="2" charset="2"/>
              <a:buChar char="§"/>
            </a:pPr>
            <a:r>
              <a:rPr lang="en-US" sz="2400"/>
              <a:t>Securely destroy materials that need to be destroyed. </a:t>
            </a:r>
          </a:p>
        </p:txBody>
      </p:sp>
      <p:sp>
        <p:nvSpPr>
          <p:cNvPr id="9" name="Title 2">
            <a:extLst>
              <a:ext uri="{FF2B5EF4-FFF2-40B4-BE49-F238E27FC236}">
                <a16:creationId xmlns:a16="http://schemas.microsoft.com/office/drawing/2014/main" id="{6089CF4E-79DF-2A0A-7AF9-B18AC2BF9F46}"/>
              </a:ext>
            </a:extLst>
          </p:cNvPr>
          <p:cNvSpPr>
            <a:spLocks noGrp="1"/>
          </p:cNvSpPr>
          <p:nvPr>
            <p:ph type="title"/>
          </p:nvPr>
        </p:nvSpPr>
        <p:spPr>
          <a:xfrm>
            <a:off x="550164" y="142874"/>
            <a:ext cx="11091672" cy="1319945"/>
          </a:xfrm>
        </p:spPr>
        <p:txBody>
          <a:bodyPr anchor="ctr"/>
          <a:lstStyle/>
          <a:p>
            <a:pPr marL="0"/>
            <a:r>
              <a:rPr lang="en-US" sz="4000" b="1">
                <a:solidFill>
                  <a:srgbClr val="0D004D"/>
                </a:solidFill>
                <a:latin typeface="Plus Jakarta Sans" pitchFamily="2" charset="0"/>
                <a:cs typeface="Plus Jakarta Sans" pitchFamily="2" charset="0"/>
              </a:rPr>
              <a:t>After Testing Tasks for Computer-based Testing</a:t>
            </a:r>
          </a:p>
        </p:txBody>
      </p:sp>
    </p:spTree>
    <p:extLst>
      <p:ext uri="{BB962C8B-B14F-4D97-AF65-F5344CB8AC3E}">
        <p14:creationId xmlns:p14="http://schemas.microsoft.com/office/powerpoint/2010/main" val="15504505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DB06B-38E5-D478-8A78-B326AD196EB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1AADE46-761C-4036-5A30-697B2ACF493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DC879C6-22C4-B2B0-3344-51CB8CAA0B7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132</a:t>
            </a:fld>
            <a:endParaRPr lang="en-US" noProof="0"/>
          </a:p>
        </p:txBody>
      </p:sp>
      <p:sp>
        <p:nvSpPr>
          <p:cNvPr id="6" name="Content Placeholder 3">
            <a:extLst>
              <a:ext uri="{FF2B5EF4-FFF2-40B4-BE49-F238E27FC236}">
                <a16:creationId xmlns:a16="http://schemas.microsoft.com/office/drawing/2014/main" id="{E2C8C63E-B20C-461E-FD6B-4A08B72F8240}"/>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Test Administrators/Proctors on each day of testing after each test:</a:t>
            </a:r>
          </a:p>
          <a:p>
            <a:pPr marL="342900" indent="-342900">
              <a:buFont typeface="Wingdings" panose="05000000000000000000" pitchFamily="2" charset="2"/>
              <a:buChar char="§"/>
            </a:pPr>
            <a:r>
              <a:rPr lang="en-US" sz="2400"/>
              <a:t>Collect materials (test booklets, answer documents, scratch paper, etc.).</a:t>
            </a:r>
          </a:p>
          <a:p>
            <a:pPr marL="342900" indent="-342900">
              <a:buFont typeface="Wingdings" panose="05000000000000000000" pitchFamily="2" charset="2"/>
              <a:buChar char="§"/>
            </a:pPr>
            <a:r>
              <a:rPr lang="en-US" sz="2400"/>
              <a:t>Ensure names are on test materials.</a:t>
            </a:r>
          </a:p>
          <a:p>
            <a:pPr marL="342900" indent="-342900">
              <a:buFont typeface="Wingdings" panose="05000000000000000000" pitchFamily="2" charset="2"/>
              <a:buChar char="§"/>
            </a:pPr>
            <a:r>
              <a:rPr lang="en-US" sz="2400"/>
              <a:t>Return materials to the Test Coordinator using chain of custody form.</a:t>
            </a:r>
          </a:p>
          <a:p>
            <a:pPr marL="342900" indent="-342900">
              <a:buFont typeface="Wingdings" panose="05000000000000000000" pitchFamily="2" charset="2"/>
              <a:buChar char="§"/>
            </a:pPr>
            <a:r>
              <a:rPr lang="en-US" sz="2400"/>
              <a:t>Notify Test Coordinator of absent students and/or students who need transcriptions.</a:t>
            </a:r>
          </a:p>
        </p:txBody>
      </p:sp>
      <p:sp>
        <p:nvSpPr>
          <p:cNvPr id="9" name="Title 2">
            <a:extLst>
              <a:ext uri="{FF2B5EF4-FFF2-40B4-BE49-F238E27FC236}">
                <a16:creationId xmlns:a16="http://schemas.microsoft.com/office/drawing/2014/main" id="{C6CA5A7F-CDC2-0107-DCE0-739CF0E775F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After Testing Tasks for Paper-based Testing</a:t>
            </a:r>
          </a:p>
        </p:txBody>
      </p:sp>
    </p:spTree>
    <p:extLst>
      <p:ext uri="{BB962C8B-B14F-4D97-AF65-F5344CB8AC3E}">
        <p14:creationId xmlns:p14="http://schemas.microsoft.com/office/powerpoint/2010/main" val="36134639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B959-0967-D97B-AC6F-C2E4A28B04C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DB489C5-66F9-0576-4F2B-E4645FECABE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0AE0C140-C8A1-436D-351A-517360F4088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133</a:t>
            </a:fld>
            <a:endParaRPr lang="en-US" noProof="0"/>
          </a:p>
        </p:txBody>
      </p:sp>
      <p:sp>
        <p:nvSpPr>
          <p:cNvPr id="6" name="Content Placeholder 3">
            <a:extLst>
              <a:ext uri="{FF2B5EF4-FFF2-40B4-BE49-F238E27FC236}">
                <a16:creationId xmlns:a16="http://schemas.microsoft.com/office/drawing/2014/main" id="{74773731-599D-3053-04C3-9EA03EAB7B17}"/>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Test Coordinators on final day of testing:</a:t>
            </a:r>
          </a:p>
          <a:p>
            <a:pPr marL="342900" indent="-342900">
              <a:buFont typeface="Wingdings" panose="05000000000000000000" pitchFamily="2" charset="2"/>
              <a:buChar char="§"/>
            </a:pPr>
            <a:r>
              <a:rPr lang="en-US" sz="2400"/>
              <a:t>Collect materials (test booklets, scratch paper, etc.).</a:t>
            </a:r>
          </a:p>
          <a:p>
            <a:pPr marL="342900" indent="-342900">
              <a:buFont typeface="Wingdings" panose="05000000000000000000" pitchFamily="2" charset="2"/>
              <a:buChar char="§"/>
            </a:pPr>
            <a:r>
              <a:rPr lang="en-US" sz="2400"/>
              <a:t>Ensure </a:t>
            </a:r>
            <a:r>
              <a:rPr lang="en-US" sz="2400" err="1"/>
              <a:t>preID</a:t>
            </a:r>
            <a:r>
              <a:rPr lang="en-US" sz="2400"/>
              <a:t> labels are affixed or data grids are completed.</a:t>
            </a:r>
          </a:p>
          <a:p>
            <a:pPr marL="342900" indent="-342900">
              <a:buFont typeface="Wingdings" panose="05000000000000000000" pitchFamily="2" charset="2"/>
              <a:buChar char="§"/>
            </a:pPr>
            <a:r>
              <a:rPr lang="en-US" sz="2400"/>
              <a:t>Return scorable materials to Pearson as soon as possible (no later than </a:t>
            </a:r>
            <a:r>
              <a:rPr lang="en-US" sz="2400" i="1" u="sng"/>
              <a:t>May 4, 2026</a:t>
            </a:r>
            <a:r>
              <a:rPr lang="en-US" sz="2400"/>
              <a:t>).</a:t>
            </a:r>
          </a:p>
          <a:p>
            <a:pPr marL="342900" indent="-342900">
              <a:buFont typeface="Wingdings" panose="05000000000000000000" pitchFamily="2" charset="2"/>
              <a:buChar char="§"/>
            </a:pPr>
            <a:r>
              <a:rPr lang="en-US" sz="2400"/>
              <a:t>Securely destroy materials as outlined in the Test Coordinator Manual.</a:t>
            </a:r>
          </a:p>
          <a:p>
            <a:endParaRPr lang="en-US" sz="2400" b="1"/>
          </a:p>
          <a:p>
            <a:r>
              <a:rPr lang="en-US" sz="2200"/>
              <a:t>NOTE:</a:t>
            </a:r>
            <a:r>
              <a:rPr lang="en-US" sz="2200" b="1"/>
              <a:t> </a:t>
            </a:r>
            <a:r>
              <a:rPr lang="en-US" sz="2200"/>
              <a:t>If scorable materials are </a:t>
            </a:r>
            <a:r>
              <a:rPr lang="en-US" sz="2200" u="sng"/>
              <a:t>NOT</a:t>
            </a:r>
            <a:r>
              <a:rPr lang="en-US" sz="2200"/>
              <a:t> picked up by </a:t>
            </a:r>
            <a:r>
              <a:rPr lang="en-US" sz="2200" i="1" u="sng"/>
              <a:t>May 4, 2026 </a:t>
            </a:r>
            <a:r>
              <a:rPr lang="en-US" sz="2200"/>
              <a:t>there is </a:t>
            </a:r>
            <a:r>
              <a:rPr lang="en-US" sz="2200" u="sng"/>
              <a:t>NO GUARANTEE</a:t>
            </a:r>
            <a:r>
              <a:rPr lang="en-US" sz="2200"/>
              <a:t> that paper-based tests will be scored.</a:t>
            </a:r>
            <a:endParaRPr lang="en-US" sz="2200">
              <a:cs typeface="Plus Jakarta Sans"/>
            </a:endParaRPr>
          </a:p>
        </p:txBody>
      </p:sp>
      <p:sp>
        <p:nvSpPr>
          <p:cNvPr id="9" name="Title 2">
            <a:extLst>
              <a:ext uri="{FF2B5EF4-FFF2-40B4-BE49-F238E27FC236}">
                <a16:creationId xmlns:a16="http://schemas.microsoft.com/office/drawing/2014/main" id="{F5551300-6B8F-8215-8F75-C482C16D70D0}"/>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After Testing Tasks for Paper-based Testing</a:t>
            </a:r>
          </a:p>
        </p:txBody>
      </p:sp>
    </p:spTree>
    <p:extLst>
      <p:ext uri="{BB962C8B-B14F-4D97-AF65-F5344CB8AC3E}">
        <p14:creationId xmlns:p14="http://schemas.microsoft.com/office/powerpoint/2010/main" val="30671957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B121A-FEA8-A53A-C2D0-99434DF55567}"/>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0D26DDC1-5603-D9DB-1084-8828209684A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1EF8896-BB61-6ED9-0EEA-68774A77B08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134</a:t>
            </a:fld>
            <a:endParaRPr lang="en-US" noProof="0"/>
          </a:p>
        </p:txBody>
      </p:sp>
      <p:sp>
        <p:nvSpPr>
          <p:cNvPr id="6" name="Content Placeholder 3">
            <a:extLst>
              <a:ext uri="{FF2B5EF4-FFF2-40B4-BE49-F238E27FC236}">
                <a16:creationId xmlns:a16="http://schemas.microsoft.com/office/drawing/2014/main" id="{6A9523C8-91A2-354F-A4C5-1F4A9508D8A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endParaRPr lang="en-US" sz="2200"/>
          </a:p>
        </p:txBody>
      </p:sp>
      <p:sp>
        <p:nvSpPr>
          <p:cNvPr id="9" name="Title 2">
            <a:extLst>
              <a:ext uri="{FF2B5EF4-FFF2-40B4-BE49-F238E27FC236}">
                <a16:creationId xmlns:a16="http://schemas.microsoft.com/office/drawing/2014/main" id="{3B66339C-D071-4061-4793-D8C0CE34971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Rejected Tests</a:t>
            </a:r>
          </a:p>
        </p:txBody>
      </p:sp>
      <p:sp>
        <p:nvSpPr>
          <p:cNvPr id="3" name="TextBox 2">
            <a:extLst>
              <a:ext uri="{FF2B5EF4-FFF2-40B4-BE49-F238E27FC236}">
                <a16:creationId xmlns:a16="http://schemas.microsoft.com/office/drawing/2014/main" id="{BD28C3AB-DEE6-D3EE-D4EB-3040AB0DB6CF}"/>
              </a:ext>
            </a:extLst>
          </p:cNvPr>
          <p:cNvSpPr txBox="1"/>
          <p:nvPr/>
        </p:nvSpPr>
        <p:spPr>
          <a:xfrm>
            <a:off x="550164" y="1237600"/>
            <a:ext cx="11258378" cy="3647152"/>
          </a:xfrm>
          <a:prstGeom prst="rect">
            <a:avLst/>
          </a:prstGeom>
          <a:noFill/>
        </p:spPr>
        <p:txBody>
          <a:bodyPr wrap="square">
            <a:spAutoFit/>
          </a:bodyPr>
          <a:lstStyle/>
          <a:p>
            <a:pPr marL="342900" indent="-342900" fontAlgn="base">
              <a:spcAft>
                <a:spcPts val="600"/>
              </a:spcAft>
              <a:buFont typeface="Wingdings" panose="05000000000000000000" pitchFamily="2" charset="2"/>
              <a:buChar char="§"/>
            </a:pPr>
            <a:r>
              <a:rPr lang="en-US" sz="2400">
                <a:solidFill>
                  <a:schemeClr val="tx2"/>
                </a:solidFill>
              </a:rPr>
              <a:t>If there is no preID label affixed to a Paper answer document the answer document will be scanned into ADAM.​</a:t>
            </a:r>
          </a:p>
          <a:p>
            <a:pPr marL="342900" indent="-342900" fontAlgn="base">
              <a:spcAft>
                <a:spcPts val="600"/>
              </a:spcAft>
              <a:buFont typeface="Wingdings" panose="05000000000000000000" pitchFamily="2" charset="2"/>
              <a:buChar char="§"/>
            </a:pPr>
            <a:r>
              <a:rPr lang="en-US" sz="2400">
                <a:solidFill>
                  <a:schemeClr val="tx2"/>
                </a:solidFill>
              </a:rPr>
              <a:t>ADAM will then match the test to the student by First name, Last name, DOB, &amp; Student ID. The system will attempt to auto-resolve any answer docs without a preID label.​</a:t>
            </a:r>
          </a:p>
          <a:p>
            <a:pPr marL="342900" indent="-342900" fontAlgn="base">
              <a:spcAft>
                <a:spcPts val="600"/>
              </a:spcAft>
              <a:buFont typeface="Wingdings" panose="05000000000000000000" pitchFamily="2" charset="2"/>
              <a:buChar char="§"/>
            </a:pPr>
            <a:r>
              <a:rPr lang="en-US" sz="2400">
                <a:solidFill>
                  <a:schemeClr val="tx2"/>
                </a:solidFill>
              </a:rPr>
              <a:t>Any tests that are cannot be auto-resolved in ADAM will appear as a rejected test and must be resolved by May 8, 2026.​</a:t>
            </a:r>
          </a:p>
          <a:p>
            <a:pPr marL="342900" indent="-342900" fontAlgn="base">
              <a:spcAft>
                <a:spcPts val="600"/>
              </a:spcAft>
              <a:buFont typeface="Wingdings" panose="05000000000000000000" pitchFamily="2" charset="2"/>
              <a:buChar char="§"/>
            </a:pPr>
            <a:r>
              <a:rPr lang="en-US" sz="2400">
                <a:solidFill>
                  <a:schemeClr val="tx2"/>
                </a:solidFill>
              </a:rPr>
              <a:t>If rejected tests are not resolved by the deadline Pearson cannot guarantee the test(s) will be scored &amp; reported.</a:t>
            </a:r>
          </a:p>
        </p:txBody>
      </p:sp>
    </p:spTree>
    <p:extLst>
      <p:ext uri="{BB962C8B-B14F-4D97-AF65-F5344CB8AC3E}">
        <p14:creationId xmlns:p14="http://schemas.microsoft.com/office/powerpoint/2010/main" val="97225061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C0322-F15C-EE46-B856-0F48612371C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19F61B3-334F-5B2E-0314-DF64B97A1AF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2BCC860C-927F-31AC-24A6-5E9B37A713C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135</a:t>
            </a:fld>
            <a:endParaRPr lang="en-US" noProof="0"/>
          </a:p>
        </p:txBody>
      </p:sp>
      <p:sp>
        <p:nvSpPr>
          <p:cNvPr id="6" name="Content Placeholder 3">
            <a:extLst>
              <a:ext uri="{FF2B5EF4-FFF2-40B4-BE49-F238E27FC236}">
                <a16:creationId xmlns:a16="http://schemas.microsoft.com/office/drawing/2014/main" id="{FBD8AE7E-135A-CE15-90AF-7932AE1D7CF7}"/>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endParaRPr lang="en-US" sz="2200"/>
          </a:p>
        </p:txBody>
      </p:sp>
      <p:sp>
        <p:nvSpPr>
          <p:cNvPr id="9" name="Title 2">
            <a:extLst>
              <a:ext uri="{FF2B5EF4-FFF2-40B4-BE49-F238E27FC236}">
                <a16:creationId xmlns:a16="http://schemas.microsoft.com/office/drawing/2014/main" id="{7EFE7CE0-0C21-8CB3-C7B2-C2E432661F8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Rejected Tests in ADAM</a:t>
            </a:r>
          </a:p>
        </p:txBody>
      </p:sp>
      <p:sp>
        <p:nvSpPr>
          <p:cNvPr id="4" name="TextBox 3">
            <a:extLst>
              <a:ext uri="{FF2B5EF4-FFF2-40B4-BE49-F238E27FC236}">
                <a16:creationId xmlns:a16="http://schemas.microsoft.com/office/drawing/2014/main" id="{63163845-E13E-C2AB-4E3A-5288DFD1722A}"/>
              </a:ext>
            </a:extLst>
          </p:cNvPr>
          <p:cNvSpPr txBox="1"/>
          <p:nvPr/>
        </p:nvSpPr>
        <p:spPr>
          <a:xfrm>
            <a:off x="452284" y="1562933"/>
            <a:ext cx="10903974" cy="1200329"/>
          </a:xfrm>
          <a:prstGeom prst="rect">
            <a:avLst/>
          </a:prstGeom>
          <a:noFill/>
        </p:spPr>
        <p:txBody>
          <a:bodyPr wrap="square">
            <a:spAutoFit/>
          </a:bodyPr>
          <a:lstStyle/>
          <a:p>
            <a:pPr fontAlgn="base">
              <a:spcAft>
                <a:spcPts val="600"/>
              </a:spcAft>
            </a:pPr>
            <a:r>
              <a:rPr lang="en-US" sz="2400">
                <a:solidFill>
                  <a:schemeClr val="tx2"/>
                </a:solidFill>
              </a:rPr>
              <a:t>In ADAM, under Operations, you’ll be able to select Rejected Tests and review any rejected tests for your school and resolve by assigning to the correct student record in ADAM.​</a:t>
            </a:r>
          </a:p>
        </p:txBody>
      </p:sp>
      <p:pic>
        <p:nvPicPr>
          <p:cNvPr id="2052" name="Picture 4" descr="A screenshot of a computer&#10;&#10;Description automatically generated">
            <a:extLst>
              <a:ext uri="{FF2B5EF4-FFF2-40B4-BE49-F238E27FC236}">
                <a16:creationId xmlns:a16="http://schemas.microsoft.com/office/drawing/2014/main" id="{58C7A586-D7BA-A71A-1258-11BE948FB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762" y="2901174"/>
            <a:ext cx="9896475" cy="353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36302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A69F2-7D83-ED31-4BED-AED14A6927B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B5371B0-36D4-40C7-137D-24B5D4532DF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320D6E1-A061-05D4-DD64-E1A7AF05D59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136</a:t>
            </a:fld>
            <a:endParaRPr lang="en-US" noProof="0"/>
          </a:p>
        </p:txBody>
      </p:sp>
      <p:sp>
        <p:nvSpPr>
          <p:cNvPr id="6" name="Content Placeholder 3">
            <a:extLst>
              <a:ext uri="{FF2B5EF4-FFF2-40B4-BE49-F238E27FC236}">
                <a16:creationId xmlns:a16="http://schemas.microsoft.com/office/drawing/2014/main" id="{C5A06A33-0A4B-94CA-8485-B732E2219C16}"/>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endParaRPr lang="en-US" sz="2200"/>
          </a:p>
        </p:txBody>
      </p:sp>
      <p:sp>
        <p:nvSpPr>
          <p:cNvPr id="9" name="Title 2">
            <a:extLst>
              <a:ext uri="{FF2B5EF4-FFF2-40B4-BE49-F238E27FC236}">
                <a16:creationId xmlns:a16="http://schemas.microsoft.com/office/drawing/2014/main" id="{C4EE8E6C-C3DB-BD32-B40F-33B9432FB62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Rejected Tests in ADAM</a:t>
            </a:r>
          </a:p>
        </p:txBody>
      </p:sp>
      <p:sp>
        <p:nvSpPr>
          <p:cNvPr id="4" name="TextBox 3">
            <a:extLst>
              <a:ext uri="{FF2B5EF4-FFF2-40B4-BE49-F238E27FC236}">
                <a16:creationId xmlns:a16="http://schemas.microsoft.com/office/drawing/2014/main" id="{82AF8736-3618-8639-E7E6-7B6945248328}"/>
              </a:ext>
            </a:extLst>
          </p:cNvPr>
          <p:cNvSpPr txBox="1"/>
          <p:nvPr/>
        </p:nvSpPr>
        <p:spPr>
          <a:xfrm>
            <a:off x="452284" y="1562933"/>
            <a:ext cx="10903974" cy="4016484"/>
          </a:xfrm>
          <a:prstGeom prst="rect">
            <a:avLst/>
          </a:prstGeom>
          <a:noFill/>
        </p:spPr>
        <p:txBody>
          <a:bodyPr wrap="square">
            <a:spAutoFit/>
          </a:bodyPr>
          <a:lstStyle/>
          <a:p>
            <a:pPr marL="342900" indent="-342900" fontAlgn="base">
              <a:spcAft>
                <a:spcPts val="600"/>
              </a:spcAft>
              <a:buFont typeface="Wingdings" panose="05000000000000000000" pitchFamily="2" charset="2"/>
              <a:buChar char="§"/>
            </a:pPr>
            <a:r>
              <a:rPr lang="en-US" sz="2400">
                <a:solidFill>
                  <a:schemeClr val="tx2"/>
                </a:solidFill>
              </a:rPr>
              <a:t>Go to Operations &gt; Rejected Tests.</a:t>
            </a:r>
          </a:p>
          <a:p>
            <a:pPr marL="342900" indent="-342900" fontAlgn="base">
              <a:spcAft>
                <a:spcPts val="600"/>
              </a:spcAft>
              <a:buFont typeface="Wingdings" panose="05000000000000000000" pitchFamily="2" charset="2"/>
              <a:buChar char="§"/>
            </a:pPr>
            <a:r>
              <a:rPr lang="en-US" sz="2400">
                <a:solidFill>
                  <a:schemeClr val="tx2"/>
                </a:solidFill>
              </a:rPr>
              <a:t>You can search for a test by:</a:t>
            </a:r>
          </a:p>
          <a:p>
            <a:pPr marL="342900" lvl="1" indent="-342900" fontAlgn="base">
              <a:spcAft>
                <a:spcPts val="600"/>
              </a:spcAft>
              <a:buFont typeface="Wingdings" panose="05000000000000000000" pitchFamily="2" charset="2"/>
              <a:buChar char="§"/>
            </a:pPr>
            <a:r>
              <a:rPr lang="en-US" sz="2400">
                <a:solidFill>
                  <a:schemeClr val="tx2"/>
                </a:solidFill>
              </a:rPr>
              <a:t>Student – Enter a student's first and/or last name or the student's ID. </a:t>
            </a:r>
          </a:p>
          <a:p>
            <a:pPr marL="342900" lvl="1" indent="-342900" fontAlgn="base">
              <a:spcAft>
                <a:spcPts val="600"/>
              </a:spcAft>
              <a:buFont typeface="Wingdings" panose="05000000000000000000" pitchFamily="2" charset="2"/>
              <a:buChar char="§"/>
            </a:pPr>
            <a:r>
              <a:rPr lang="en-US" sz="2400">
                <a:solidFill>
                  <a:schemeClr val="tx2"/>
                </a:solidFill>
              </a:rPr>
              <a:t>Test – Enter a Test name or form code.</a:t>
            </a:r>
          </a:p>
          <a:p>
            <a:pPr marL="342900" lvl="1" indent="-342900" fontAlgn="base">
              <a:spcAft>
                <a:spcPts val="600"/>
              </a:spcAft>
              <a:buFont typeface="Wingdings" panose="05000000000000000000" pitchFamily="2" charset="2"/>
              <a:buChar char="§"/>
            </a:pPr>
            <a:r>
              <a:rPr lang="en-US" sz="2400">
                <a:solidFill>
                  <a:schemeClr val="tx2"/>
                </a:solidFill>
              </a:rPr>
              <a:t>Org – Select an organization.</a:t>
            </a:r>
          </a:p>
          <a:p>
            <a:pPr marL="342900" indent="-342900" fontAlgn="base">
              <a:spcAft>
                <a:spcPts val="600"/>
              </a:spcAft>
              <a:buFont typeface="Wingdings" panose="05000000000000000000" pitchFamily="2" charset="2"/>
              <a:buChar char="§"/>
            </a:pPr>
            <a:r>
              <a:rPr lang="en-US" sz="2400">
                <a:solidFill>
                  <a:schemeClr val="tx2"/>
                </a:solidFill>
              </a:rPr>
              <a:t>Click a rejected test to open the Rejected Test Assignment popup.</a:t>
            </a:r>
          </a:p>
          <a:p>
            <a:pPr marL="342900" indent="-342900" fontAlgn="base">
              <a:spcAft>
                <a:spcPts val="600"/>
              </a:spcAft>
              <a:buFont typeface="Wingdings" panose="05000000000000000000" pitchFamily="2" charset="2"/>
              <a:buChar char="§"/>
            </a:pPr>
            <a:r>
              <a:rPr lang="en-US" sz="2400">
                <a:solidFill>
                  <a:schemeClr val="tx2"/>
                </a:solidFill>
              </a:rPr>
              <a:t>Search for and select the appropriate student, and then click the </a:t>
            </a:r>
            <a:r>
              <a:rPr lang="en-US" sz="2400" b="1">
                <a:solidFill>
                  <a:schemeClr val="tx2"/>
                </a:solidFill>
              </a:rPr>
              <a:t>Assign to Student</a:t>
            </a:r>
            <a:r>
              <a:rPr lang="en-US" sz="2400">
                <a:solidFill>
                  <a:schemeClr val="tx2"/>
                </a:solidFill>
              </a:rPr>
              <a:t> button to assign the test to the selected student.</a:t>
            </a:r>
          </a:p>
          <a:p>
            <a:pPr algn="l" rtl="0" fontAlgn="base"/>
            <a:r>
              <a:rPr lang="en-US" sz="2800" b="0" i="0">
                <a:solidFill>
                  <a:srgbClr val="000000"/>
                </a:solidFill>
                <a:effectLst/>
                <a:latin typeface="Open Sans Light" panose="020B0306030504020204" pitchFamily="34" charset="0"/>
              </a:rPr>
              <a:t>​</a:t>
            </a:r>
            <a:endParaRPr lang="en-US" sz="2800" b="0" i="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42639897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F03C5-4732-0B20-F14D-B993EE44E69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3254CCD-510C-7D1D-088E-5E4EC78975F7}"/>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44971F1-17A0-3144-74B3-27977A1D5A2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137</a:t>
            </a:fld>
            <a:endParaRPr lang="en-US" noProof="0"/>
          </a:p>
        </p:txBody>
      </p:sp>
      <p:sp>
        <p:nvSpPr>
          <p:cNvPr id="6" name="Content Placeholder 3">
            <a:extLst>
              <a:ext uri="{FF2B5EF4-FFF2-40B4-BE49-F238E27FC236}">
                <a16:creationId xmlns:a16="http://schemas.microsoft.com/office/drawing/2014/main" id="{BFB6EDBD-1292-67A2-3085-22DE6613E0BB}"/>
              </a:ext>
            </a:extLst>
          </p:cNvPr>
          <p:cNvSpPr txBox="1">
            <a:spLocks/>
          </p:cNvSpPr>
          <p:nvPr/>
        </p:nvSpPr>
        <p:spPr>
          <a:xfrm>
            <a:off x="550164" y="1462819"/>
            <a:ext cx="623700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2000"/>
              <a:t>Student preID labels will only be shipped for students assigned the Paper accommodation in ADAM by </a:t>
            </a:r>
            <a:r>
              <a:rPr lang="en-US" sz="2000" i="1" u="sng"/>
              <a:t>February 4, 2026</a:t>
            </a:r>
            <a:r>
              <a:rPr lang="en-US" sz="2000"/>
              <a:t>. </a:t>
            </a:r>
          </a:p>
          <a:p>
            <a:pPr marL="285750" indent="-285750">
              <a:buFont typeface="Wingdings" panose="05000000000000000000" pitchFamily="2" charset="2"/>
              <a:buChar char="§"/>
            </a:pPr>
            <a:r>
              <a:rPr lang="en-US" sz="2000"/>
              <a:t>This is extremely important for any student needing a paper accommodation.</a:t>
            </a:r>
          </a:p>
          <a:p>
            <a:pPr marL="285750" indent="-285750">
              <a:buFont typeface="Wingdings" panose="05000000000000000000" pitchFamily="2" charset="2"/>
              <a:buChar char="§"/>
            </a:pPr>
            <a:r>
              <a:rPr lang="en-US" sz="2000"/>
              <a:t>Student preID label will go directly on the student’s test booklet (grade 3) or answer document (grades 4-8 &amp; 11). Using a label helps ensure we have the correct information for the student to complete scoring. </a:t>
            </a:r>
          </a:p>
          <a:p>
            <a:pPr marL="285750" indent="-285750">
              <a:buFont typeface="Wingdings" panose="05000000000000000000" pitchFamily="2" charset="2"/>
              <a:buChar char="§"/>
            </a:pPr>
            <a:r>
              <a:rPr lang="en-US" sz="2000"/>
              <a:t>If a student preID label is not used and Pearson is unable to match the student to a record in ADAM, an alert will be created. This may need to be resolved by the school. </a:t>
            </a:r>
          </a:p>
        </p:txBody>
      </p:sp>
      <p:sp>
        <p:nvSpPr>
          <p:cNvPr id="9" name="Title 2">
            <a:extLst>
              <a:ext uri="{FF2B5EF4-FFF2-40B4-BE49-F238E27FC236}">
                <a16:creationId xmlns:a16="http://schemas.microsoft.com/office/drawing/2014/main" id="{5ADAB5F0-F955-2789-6ACF-0F2468FC712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 PreID Labels</a:t>
            </a:r>
          </a:p>
        </p:txBody>
      </p:sp>
      <p:pic>
        <p:nvPicPr>
          <p:cNvPr id="2" name="Picture 1" descr="Text&#10;&#10;Description automatically generated">
            <a:extLst>
              <a:ext uri="{FF2B5EF4-FFF2-40B4-BE49-F238E27FC236}">
                <a16:creationId xmlns:a16="http://schemas.microsoft.com/office/drawing/2014/main" id="{52A9C34B-6068-7680-9CE0-FB09514435D4}"/>
              </a:ext>
            </a:extLst>
          </p:cNvPr>
          <p:cNvPicPr>
            <a:picLocks noChangeAspect="1"/>
          </p:cNvPicPr>
          <p:nvPr/>
        </p:nvPicPr>
        <p:blipFill>
          <a:blip r:embed="rId2"/>
          <a:stretch>
            <a:fillRect/>
          </a:stretch>
        </p:blipFill>
        <p:spPr>
          <a:xfrm>
            <a:off x="7286484" y="1966027"/>
            <a:ext cx="4180057" cy="3970474"/>
          </a:xfrm>
          <a:prstGeom prst="rect">
            <a:avLst/>
          </a:prstGeom>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D1D15CBC-D3AD-18BE-D5AA-C4D7D4CF27B9}"/>
              </a:ext>
            </a:extLst>
          </p:cNvPr>
          <p:cNvSpPr/>
          <p:nvPr/>
        </p:nvSpPr>
        <p:spPr>
          <a:xfrm rot="2397128">
            <a:off x="8100226" y="3463160"/>
            <a:ext cx="2771954" cy="707886"/>
          </a:xfrm>
          <a:prstGeom prst="rect">
            <a:avLst/>
          </a:prstGeom>
        </p:spPr>
        <p:txBody>
          <a:bodyPr wrap="square">
            <a:spAutoFit/>
          </a:bodyPr>
          <a:lstStyle/>
          <a:p>
            <a:pPr marL="154513">
              <a:buSzPct val="99200"/>
            </a:pPr>
            <a:r>
              <a:rPr lang="en-US" sz="4000" b="1">
                <a:solidFill>
                  <a:srgbClr val="FF0000"/>
                </a:solidFill>
                <a:sym typeface="Calibri"/>
              </a:rPr>
              <a:t>EXAMPLE</a:t>
            </a:r>
          </a:p>
        </p:txBody>
      </p:sp>
    </p:spTree>
    <p:extLst>
      <p:ext uri="{BB962C8B-B14F-4D97-AF65-F5344CB8AC3E}">
        <p14:creationId xmlns:p14="http://schemas.microsoft.com/office/powerpoint/2010/main" val="21871551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DB06F-74CA-7CAD-897E-5549862CB041}"/>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3616E8C-CFC3-8B9A-5DE0-83F1E0A4EC7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25E76E24-CE47-FC56-A286-42DA93E7FF3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138</a:t>
            </a:fld>
            <a:endParaRPr lang="en-US" noProof="0"/>
          </a:p>
        </p:txBody>
      </p:sp>
      <p:sp>
        <p:nvSpPr>
          <p:cNvPr id="6" name="Content Placeholder 3">
            <a:extLst>
              <a:ext uri="{FF2B5EF4-FFF2-40B4-BE49-F238E27FC236}">
                <a16:creationId xmlns:a16="http://schemas.microsoft.com/office/drawing/2014/main" id="{A87DE95A-47A2-8DD8-E406-7E799335CD64}"/>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600"/>
              <a:t>The student preID label will override any bubbled demographic information.</a:t>
            </a:r>
          </a:p>
          <a:p>
            <a:pPr marL="342900" indent="-342900">
              <a:buFont typeface="Wingdings" panose="05000000000000000000" pitchFamily="2" charset="2"/>
              <a:buChar char="§"/>
            </a:pPr>
            <a:r>
              <a:rPr lang="en-US" sz="2600"/>
              <a:t>Set aside student preID labels that were not used to be securely destroyed/shredded.</a:t>
            </a:r>
          </a:p>
          <a:p>
            <a:pPr marL="342900" indent="-342900">
              <a:buFont typeface="Wingdings" panose="05000000000000000000" pitchFamily="2" charset="2"/>
              <a:buChar char="§"/>
            </a:pPr>
            <a:r>
              <a:rPr lang="en-US" sz="2600"/>
              <a:t>If a preID label is not available, grid all the fields on the data grid (must match info in ADAM).</a:t>
            </a:r>
          </a:p>
          <a:p>
            <a:pPr marL="803700" lvl="1" indent="-342900">
              <a:buFont typeface="Wingdings" panose="05000000000000000000" pitchFamily="2" charset="2"/>
              <a:buChar char="§"/>
            </a:pPr>
            <a:r>
              <a:rPr lang="en-US" sz="2400"/>
              <a:t>Incomplete or incorrect bubbling will lead to rejected student tests that must be resolved. </a:t>
            </a:r>
          </a:p>
        </p:txBody>
      </p:sp>
      <p:sp>
        <p:nvSpPr>
          <p:cNvPr id="9" name="Title 2">
            <a:extLst>
              <a:ext uri="{FF2B5EF4-FFF2-40B4-BE49-F238E27FC236}">
                <a16:creationId xmlns:a16="http://schemas.microsoft.com/office/drawing/2014/main" id="{4BAF2D67-E2A9-AC5E-369A-9F7E23D3780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 PreID Labels</a:t>
            </a:r>
          </a:p>
        </p:txBody>
      </p:sp>
    </p:spTree>
    <p:extLst>
      <p:ext uri="{BB962C8B-B14F-4D97-AF65-F5344CB8AC3E}">
        <p14:creationId xmlns:p14="http://schemas.microsoft.com/office/powerpoint/2010/main" val="35762959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4BCAE-855A-522C-E2FC-3D14B71120E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F34DFB3-774F-E5C1-7D0D-B8D8415065B1}"/>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EB06DF5D-ACD9-E272-BF36-E2E77AF2EB8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139</a:t>
            </a:fld>
            <a:endParaRPr lang="en-US" noProof="0"/>
          </a:p>
        </p:txBody>
      </p:sp>
      <p:sp>
        <p:nvSpPr>
          <p:cNvPr id="6" name="Content Placeholder 3">
            <a:extLst>
              <a:ext uri="{FF2B5EF4-FFF2-40B4-BE49-F238E27FC236}">
                <a16:creationId xmlns:a16="http://schemas.microsoft.com/office/drawing/2014/main" id="{D77BC3B6-6B16-93B2-D556-58F95F86CEB7}"/>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b="1"/>
              <a:t>Test Coordinators after your school completes ELA/Math testing:</a:t>
            </a:r>
          </a:p>
          <a:p>
            <a:pPr marL="342900" indent="-342900">
              <a:buFont typeface="Wingdings" panose="05000000000000000000" pitchFamily="2" charset="2"/>
              <a:buChar char="§"/>
            </a:pPr>
            <a:r>
              <a:rPr lang="en-US" sz="2600"/>
              <a:t>Organize and return nonscorable test materials.</a:t>
            </a:r>
          </a:p>
          <a:p>
            <a:pPr marL="803275" lvl="1" indent="-342900">
              <a:buFont typeface="Wingdings" panose="05000000000000000000" pitchFamily="2" charset="2"/>
              <a:buChar char="§"/>
            </a:pPr>
            <a:r>
              <a:rPr lang="en-US" sz="2400"/>
              <a:t>Identify transcribed and damaged test materials as “Do Not Score.”</a:t>
            </a:r>
            <a:endParaRPr lang="en-US" sz="2400">
              <a:cs typeface="Plus Jakarta Sans"/>
            </a:endParaRPr>
          </a:p>
          <a:p>
            <a:pPr marL="342900" indent="-342900">
              <a:buFont typeface="Wingdings" panose="05000000000000000000" pitchFamily="2" charset="2"/>
              <a:buChar char="§"/>
            </a:pPr>
            <a:r>
              <a:rPr lang="en-US" sz="2600"/>
              <a:t>Complete a Post-Test Certification.</a:t>
            </a:r>
          </a:p>
          <a:p>
            <a:pPr marL="342900" indent="-342900">
              <a:buFont typeface="Wingdings" panose="05000000000000000000" pitchFamily="2" charset="2"/>
              <a:buChar char="§"/>
            </a:pPr>
            <a:r>
              <a:rPr lang="en-US" sz="2600"/>
              <a:t>Resolve any rejected test alerts in ADAM by </a:t>
            </a:r>
            <a:r>
              <a:rPr lang="en-US" sz="2600" i="1" u="sng"/>
              <a:t>May 8, 2026</a:t>
            </a:r>
            <a:r>
              <a:rPr lang="en-US" sz="2600"/>
              <a:t>.</a:t>
            </a:r>
          </a:p>
          <a:p>
            <a:pPr marL="342900" indent="-342900">
              <a:buFont typeface="Wingdings" panose="05000000000000000000" pitchFamily="2" charset="2"/>
              <a:buChar char="§"/>
            </a:pPr>
            <a:r>
              <a:rPr lang="en-US" sz="2600"/>
              <a:t>Destroy/shred scratch paper and used Mathematics and ELA Reference Sheets.</a:t>
            </a:r>
          </a:p>
          <a:p>
            <a:pPr marL="342900" indent="-342900">
              <a:buFont typeface="Wingdings" panose="05000000000000000000" pitchFamily="2" charset="2"/>
              <a:buChar char="§"/>
            </a:pPr>
            <a:r>
              <a:rPr lang="en-US" sz="2600"/>
              <a:t>Keep records for three years.</a:t>
            </a:r>
          </a:p>
        </p:txBody>
      </p:sp>
      <p:sp>
        <p:nvSpPr>
          <p:cNvPr id="9" name="Title 2">
            <a:extLst>
              <a:ext uri="{FF2B5EF4-FFF2-40B4-BE49-F238E27FC236}">
                <a16:creationId xmlns:a16="http://schemas.microsoft.com/office/drawing/2014/main" id="{3E0D7909-334F-9FA6-315C-484E19BDA2C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After Testing Tasks </a:t>
            </a:r>
          </a:p>
        </p:txBody>
      </p:sp>
    </p:spTree>
    <p:extLst>
      <p:ext uri="{BB962C8B-B14F-4D97-AF65-F5344CB8AC3E}">
        <p14:creationId xmlns:p14="http://schemas.microsoft.com/office/powerpoint/2010/main" val="410286947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5D61D-83F7-EF6F-48A9-979552FA100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C2F1E69-97AD-AEAE-3E23-FAFF0CB6719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7F6408D-637C-7CF4-4933-B840D9FB020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140</a:t>
            </a:fld>
            <a:endParaRPr lang="en-US" noProof="0"/>
          </a:p>
        </p:txBody>
      </p:sp>
      <p:sp>
        <p:nvSpPr>
          <p:cNvPr id="6" name="Content Placeholder 3">
            <a:extLst>
              <a:ext uri="{FF2B5EF4-FFF2-40B4-BE49-F238E27FC236}">
                <a16:creationId xmlns:a16="http://schemas.microsoft.com/office/drawing/2014/main" id="{2357DD9B-8F2F-B5B8-B70D-85B62E649E3E}"/>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b="1"/>
              <a:t>Transcription guidelines:</a:t>
            </a:r>
          </a:p>
          <a:p>
            <a:pPr marL="342900" indent="-342900">
              <a:buFont typeface="Wingdings" panose="05000000000000000000" pitchFamily="2" charset="2"/>
              <a:buChar char="§"/>
            </a:pPr>
            <a:r>
              <a:rPr lang="en-US" sz="2000"/>
              <a:t>Complete Contaminated Document if needed.</a:t>
            </a:r>
          </a:p>
          <a:p>
            <a:pPr marL="342900" indent="-342900">
              <a:buFont typeface="Wingdings" panose="05000000000000000000" pitchFamily="2" charset="2"/>
              <a:buChar char="§"/>
            </a:pPr>
            <a:r>
              <a:rPr lang="en-US" sz="2000"/>
              <a:t>At least two persons must be present during any transcription of student responses.</a:t>
            </a:r>
          </a:p>
          <a:p>
            <a:pPr marL="803700" lvl="1" indent="-342900">
              <a:buFont typeface="Wingdings" panose="05000000000000000000" pitchFamily="2" charset="2"/>
              <a:buChar char="§"/>
            </a:pPr>
            <a:r>
              <a:rPr lang="en-US" sz="1800"/>
              <a:t>One person to transcribe.</a:t>
            </a:r>
          </a:p>
          <a:p>
            <a:pPr marL="803700" lvl="1" indent="-342900">
              <a:buFont typeface="Wingdings" panose="05000000000000000000" pitchFamily="2" charset="2"/>
              <a:buChar char="§"/>
            </a:pPr>
            <a:r>
              <a:rPr lang="en-US" sz="1800"/>
              <a:t>One person to verify the transcription.</a:t>
            </a:r>
          </a:p>
          <a:p>
            <a:pPr marL="342900" indent="-342900">
              <a:buFont typeface="Wingdings" panose="05000000000000000000" pitchFamily="2" charset="2"/>
              <a:buChar char="§"/>
            </a:pPr>
            <a:r>
              <a:rPr lang="en-US" sz="2000"/>
              <a:t>The Test Administrator shall transcribe the student responses.</a:t>
            </a:r>
          </a:p>
          <a:p>
            <a:pPr marL="342900" indent="-342900">
              <a:buFont typeface="Wingdings" panose="05000000000000000000" pitchFamily="2" charset="2"/>
              <a:buChar char="§"/>
            </a:pPr>
            <a:r>
              <a:rPr lang="en-US" sz="2000"/>
              <a:t>The other must be a certified BIE educator to verify the transcription.</a:t>
            </a:r>
          </a:p>
          <a:p>
            <a:pPr marL="342900" indent="-342900">
              <a:buFont typeface="Wingdings" panose="05000000000000000000" pitchFamily="2" charset="2"/>
              <a:buChar char="§"/>
            </a:pPr>
            <a:r>
              <a:rPr lang="en-US" sz="2000"/>
              <a:t>The student’s responses must be transcribed verbatim into the Answer Document.</a:t>
            </a:r>
          </a:p>
          <a:p>
            <a:pPr marL="342900" indent="-342900">
              <a:buFont typeface="Wingdings" panose="05000000000000000000" pitchFamily="2" charset="2"/>
              <a:buChar char="§"/>
            </a:pPr>
            <a:r>
              <a:rPr lang="en-US" sz="2000"/>
              <a:t>Note for Braille transcription: Only a Braille certified proctor may transcribe student responses.</a:t>
            </a:r>
          </a:p>
          <a:p>
            <a:pPr marL="342900" indent="-342900">
              <a:buFont typeface="Wingdings" panose="05000000000000000000" pitchFamily="2" charset="2"/>
              <a:buChar char="§"/>
            </a:pPr>
            <a:r>
              <a:rPr lang="en-US" sz="2000"/>
              <a:t>After transcription, shred any responses made from an assistive technology device.</a:t>
            </a:r>
          </a:p>
        </p:txBody>
      </p:sp>
      <p:sp>
        <p:nvSpPr>
          <p:cNvPr id="9" name="Title 2">
            <a:extLst>
              <a:ext uri="{FF2B5EF4-FFF2-40B4-BE49-F238E27FC236}">
                <a16:creationId xmlns:a16="http://schemas.microsoft.com/office/drawing/2014/main" id="{6EFF1081-E161-27A1-EE39-6B1B3E69E074}"/>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After Testing Tasks for Paper-based Testing</a:t>
            </a:r>
          </a:p>
        </p:txBody>
      </p:sp>
    </p:spTree>
    <p:extLst>
      <p:ext uri="{BB962C8B-B14F-4D97-AF65-F5344CB8AC3E}">
        <p14:creationId xmlns:p14="http://schemas.microsoft.com/office/powerpoint/2010/main" val="152348432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E7A7B-487D-60FA-9260-80E2724D3C8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4217EC0-94BF-EDE1-4E59-8BDA7BFBEE9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C2B9872F-E8FB-123B-038A-1F4E02DB54F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141</a:t>
            </a:fld>
            <a:endParaRPr lang="en-US" noProof="0"/>
          </a:p>
        </p:txBody>
      </p:sp>
      <p:sp>
        <p:nvSpPr>
          <p:cNvPr id="6" name="Content Placeholder 3">
            <a:extLst>
              <a:ext uri="{FF2B5EF4-FFF2-40B4-BE49-F238E27FC236}">
                <a16:creationId xmlns:a16="http://schemas.microsoft.com/office/drawing/2014/main" id="{6E8C65A3-5F4F-C65B-71B3-09B393996B1F}"/>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a:t>Scorable and nonscorable are returned separately.</a:t>
            </a:r>
          </a:p>
          <a:p>
            <a:pPr marL="342900" indent="-342900">
              <a:buFont typeface="Wingdings" panose="05000000000000000000" pitchFamily="2" charset="2"/>
              <a:buChar char="§"/>
            </a:pPr>
            <a:r>
              <a:rPr lang="en-US" sz="2400" u="sng"/>
              <a:t>DO NOT</a:t>
            </a:r>
            <a:r>
              <a:rPr lang="en-US" sz="2400"/>
              <a:t> mix these materials in boxes.</a:t>
            </a:r>
          </a:p>
          <a:p>
            <a:pPr marL="342900" indent="-342900">
              <a:buFont typeface="Wingdings" panose="05000000000000000000" pitchFamily="2" charset="2"/>
              <a:buChar char="§"/>
            </a:pPr>
            <a:r>
              <a:rPr lang="en-US" sz="2400"/>
              <a:t>Different colored labels by program for scorable and non-scorable. </a:t>
            </a:r>
          </a:p>
        </p:txBody>
      </p:sp>
      <p:sp>
        <p:nvSpPr>
          <p:cNvPr id="9" name="Title 2">
            <a:extLst>
              <a:ext uri="{FF2B5EF4-FFF2-40B4-BE49-F238E27FC236}">
                <a16:creationId xmlns:a16="http://schemas.microsoft.com/office/drawing/2014/main" id="{D0DA1F09-5E00-C133-E381-738172E23163}"/>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Separating Material Returns </a:t>
            </a:r>
          </a:p>
        </p:txBody>
      </p:sp>
      <p:graphicFrame>
        <p:nvGraphicFramePr>
          <p:cNvPr id="4" name="Content Placeholder 7" descr="A generic table with three data columns and five data rows">
            <a:extLst>
              <a:ext uri="{FF2B5EF4-FFF2-40B4-BE49-F238E27FC236}">
                <a16:creationId xmlns:a16="http://schemas.microsoft.com/office/drawing/2014/main" id="{D1D2381B-8EB3-6450-FFC4-0EA8CB75DD19}"/>
              </a:ext>
            </a:extLst>
          </p:cNvPr>
          <p:cNvGraphicFramePr>
            <a:graphicFrameLocks/>
          </p:cNvGraphicFramePr>
          <p:nvPr>
            <p:extLst>
              <p:ext uri="{D42A27DB-BD31-4B8C-83A1-F6EECF244321}">
                <p14:modId xmlns:p14="http://schemas.microsoft.com/office/powerpoint/2010/main" val="2091818800"/>
              </p:ext>
            </p:extLst>
          </p:nvPr>
        </p:nvGraphicFramePr>
        <p:xfrm>
          <a:off x="2502794" y="3817104"/>
          <a:ext cx="7186412" cy="1073217"/>
        </p:xfrm>
        <a:graphic>
          <a:graphicData uri="http://schemas.openxmlformats.org/drawingml/2006/table">
            <a:tbl>
              <a:tblPr firstRow="1" bandRow="1">
                <a:tableStyleId>{5C22544A-7EE6-4342-B048-85BDC9FD1C3A}</a:tableStyleId>
              </a:tblPr>
              <a:tblGrid>
                <a:gridCol w="2318700">
                  <a:extLst>
                    <a:ext uri="{9D8B030D-6E8A-4147-A177-3AD203B41FA5}">
                      <a16:colId xmlns:a16="http://schemas.microsoft.com/office/drawing/2014/main" val="258325412"/>
                    </a:ext>
                  </a:extLst>
                </a:gridCol>
                <a:gridCol w="2318700">
                  <a:extLst>
                    <a:ext uri="{9D8B030D-6E8A-4147-A177-3AD203B41FA5}">
                      <a16:colId xmlns:a16="http://schemas.microsoft.com/office/drawing/2014/main" val="1100696799"/>
                    </a:ext>
                  </a:extLst>
                </a:gridCol>
                <a:gridCol w="2549012">
                  <a:extLst>
                    <a:ext uri="{9D8B030D-6E8A-4147-A177-3AD203B41FA5}">
                      <a16:colId xmlns:a16="http://schemas.microsoft.com/office/drawing/2014/main" val="4175167621"/>
                    </a:ext>
                  </a:extLst>
                </a:gridCol>
              </a:tblGrid>
              <a:tr h="333896">
                <a:tc>
                  <a:txBody>
                    <a:bodyPr/>
                    <a:lstStyle/>
                    <a:p>
                      <a:pPr algn="ctr"/>
                      <a:r>
                        <a:rPr lang="en-GB" sz="2600" b="0">
                          <a:solidFill>
                            <a:srgbClr val="FFFFFF"/>
                          </a:solidFill>
                          <a:latin typeface="+mj-lt"/>
                        </a:rPr>
                        <a:t>Assessment</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600" b="0">
                          <a:solidFill>
                            <a:srgbClr val="FFFFFF"/>
                          </a:solidFill>
                          <a:latin typeface="+mj-lt"/>
                        </a:rPr>
                        <a:t>Scorable</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600" b="0">
                          <a:solidFill>
                            <a:srgbClr val="FFFFFF"/>
                          </a:solidFill>
                          <a:latin typeface="+mj-lt"/>
                        </a:rPr>
                        <a:t>Nonscorable</a:t>
                      </a:r>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5855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D004D"/>
                          </a:solidFill>
                          <a:effectLst/>
                          <a:uLnTx/>
                          <a:uFillTx/>
                          <a:latin typeface="Plus Jakarta Sans Medium" panose="020B0604030504040204"/>
                          <a:ea typeface="+mn-ea"/>
                          <a:cs typeface="+mn-cs"/>
                        </a:rPr>
                        <a:t>ELA/Math</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Plus Jakarta Sans Medium" panose="020B0604030504040204"/>
                          <a:ea typeface="+mn-ea"/>
                          <a:cs typeface="+mn-cs"/>
                        </a:rPr>
                        <a:t>Red</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512EAB"/>
                          </a:solidFill>
                          <a:effectLst/>
                          <a:uLnTx/>
                          <a:uFillTx/>
                          <a:latin typeface="Plus Jakarta Sans Medium" panose="020B0604030504040204"/>
                          <a:ea typeface="+mn-ea"/>
                          <a:cs typeface="+mn-cs"/>
                        </a:rPr>
                        <a:t>Purple</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bl>
          </a:graphicData>
        </a:graphic>
      </p:graphicFrame>
    </p:spTree>
    <p:extLst>
      <p:ext uri="{BB962C8B-B14F-4D97-AF65-F5344CB8AC3E}">
        <p14:creationId xmlns:p14="http://schemas.microsoft.com/office/powerpoint/2010/main" val="35133440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9AD93-218D-EB4D-3C54-CAAA731F52C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F32E01A-34DD-79FF-1BAE-97189033E6AD}"/>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7B3C13D-626A-649A-1260-C79375BC45D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142</a:t>
            </a:fld>
            <a:endParaRPr lang="en-US" noProof="0"/>
          </a:p>
        </p:txBody>
      </p:sp>
      <p:sp>
        <p:nvSpPr>
          <p:cNvPr id="6" name="Content Placeholder 3">
            <a:extLst>
              <a:ext uri="{FF2B5EF4-FFF2-40B4-BE49-F238E27FC236}">
                <a16:creationId xmlns:a16="http://schemas.microsoft.com/office/drawing/2014/main" id="{A123E6CB-8678-0C44-1121-FC7DB82C54E1}"/>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a:t>Ensure that you have return shipping labels.</a:t>
            </a:r>
          </a:p>
          <a:p>
            <a:pPr marL="803700" lvl="1" indent="-342900">
              <a:buFont typeface="Wingdings" panose="05000000000000000000" pitchFamily="2" charset="2"/>
              <a:buChar char="§"/>
            </a:pPr>
            <a:r>
              <a:rPr lang="en-US" sz="2200"/>
              <a:t>These are shipped with the school coordinator kits.</a:t>
            </a:r>
          </a:p>
          <a:p>
            <a:pPr marL="342900" indent="-342900">
              <a:buFont typeface="Wingdings" panose="05000000000000000000" pitchFamily="2" charset="2"/>
              <a:buChar char="§"/>
            </a:pPr>
            <a:r>
              <a:rPr lang="en-US" sz="2400"/>
              <a:t>These will not be overnighted, so make sure that you have these in time to return materials.</a:t>
            </a:r>
          </a:p>
          <a:p>
            <a:pPr marL="803275" lvl="1" indent="-342900">
              <a:buFont typeface="Wingdings" panose="05000000000000000000" pitchFamily="2" charset="2"/>
              <a:buChar char="§"/>
            </a:pPr>
            <a:r>
              <a:rPr lang="en-US" sz="2200"/>
              <a:t>Scorable picked up by </a:t>
            </a:r>
            <a:r>
              <a:rPr lang="en-US" sz="2200" i="1" u="sng"/>
              <a:t>May 4, 2026</a:t>
            </a:r>
            <a:r>
              <a:rPr lang="en-US" sz="2200"/>
              <a:t>*</a:t>
            </a:r>
            <a:endParaRPr lang="en-US" sz="2200">
              <a:cs typeface="Plus Jakarta Sans"/>
            </a:endParaRPr>
          </a:p>
          <a:p>
            <a:pPr marL="803275" lvl="1" indent="-342900">
              <a:buFont typeface="Wingdings" panose="05000000000000000000" pitchFamily="2" charset="2"/>
              <a:buChar char="§"/>
            </a:pPr>
            <a:r>
              <a:rPr lang="en-US" sz="2200"/>
              <a:t>Nonscorable picked up by </a:t>
            </a:r>
            <a:r>
              <a:rPr lang="en-US" sz="2200" i="1" u="sng"/>
              <a:t>May 15, 2026</a:t>
            </a:r>
            <a:endParaRPr lang="en-US" sz="2200" i="1" u="sng">
              <a:cs typeface="Plus Jakarta Sans"/>
            </a:endParaRPr>
          </a:p>
          <a:p>
            <a:endParaRPr lang="en-US" sz="2200"/>
          </a:p>
          <a:p>
            <a:r>
              <a:rPr lang="en-US" sz="2200"/>
              <a:t>*If scorable materials are </a:t>
            </a:r>
            <a:r>
              <a:rPr lang="en-US" sz="2200" u="sng"/>
              <a:t>NOT</a:t>
            </a:r>
            <a:r>
              <a:rPr lang="en-US" sz="2200"/>
              <a:t> picked up by </a:t>
            </a:r>
            <a:r>
              <a:rPr lang="en-US" sz="2200" i="1" u="sng"/>
              <a:t>May 4, 2026 </a:t>
            </a:r>
            <a:r>
              <a:rPr lang="en-US" sz="2200"/>
              <a:t>there is </a:t>
            </a:r>
            <a:r>
              <a:rPr lang="en-US" sz="2200" u="sng"/>
              <a:t>NO GUARANTEE </a:t>
            </a:r>
            <a:r>
              <a:rPr lang="en-US" sz="2200"/>
              <a:t>Paper-based tests will be scored.</a:t>
            </a:r>
          </a:p>
        </p:txBody>
      </p:sp>
      <p:sp>
        <p:nvSpPr>
          <p:cNvPr id="9" name="Title 2">
            <a:extLst>
              <a:ext uri="{FF2B5EF4-FFF2-40B4-BE49-F238E27FC236}">
                <a16:creationId xmlns:a16="http://schemas.microsoft.com/office/drawing/2014/main" id="{D6F777BF-6EB1-FE42-46B9-3F29499ECD4A}"/>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Return Shipping Labels</a:t>
            </a:r>
          </a:p>
        </p:txBody>
      </p:sp>
    </p:spTree>
    <p:extLst>
      <p:ext uri="{BB962C8B-B14F-4D97-AF65-F5344CB8AC3E}">
        <p14:creationId xmlns:p14="http://schemas.microsoft.com/office/powerpoint/2010/main" val="11326952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B1C4B-8960-CC84-D50E-FE7786C6D8E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062BC24-BB53-B534-B8A8-0C1BE55780C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6189C9C0-9C2E-A825-0564-581B1289887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143</a:t>
            </a:fld>
            <a:endParaRPr lang="en-US" noProof="0"/>
          </a:p>
        </p:txBody>
      </p:sp>
      <p:sp>
        <p:nvSpPr>
          <p:cNvPr id="6" name="Content Placeholder 3">
            <a:extLst>
              <a:ext uri="{FF2B5EF4-FFF2-40B4-BE49-F238E27FC236}">
                <a16:creationId xmlns:a16="http://schemas.microsoft.com/office/drawing/2014/main" id="{8BC8AEAA-DDAB-F59F-3E54-26E297B0943C}"/>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Checklist to prepare materials for packing:</a:t>
            </a:r>
          </a:p>
          <a:p>
            <a:pPr marL="342900" indent="-342900">
              <a:buFont typeface="Wingdings" panose="05000000000000000000" pitchFamily="2" charset="2"/>
              <a:buChar char="§"/>
            </a:pPr>
            <a:r>
              <a:rPr lang="en-US" sz="2400"/>
              <a:t>Scorable test booklets/answer documents have a Student preID label or hand-gridded student demographic and school data.</a:t>
            </a:r>
          </a:p>
          <a:p>
            <a:pPr marL="342900" indent="-342900">
              <a:buFont typeface="Wingdings" panose="05000000000000000000" pitchFamily="2" charset="2"/>
              <a:buChar char="§"/>
            </a:pPr>
            <a:r>
              <a:rPr lang="en-US" sz="2400"/>
              <a:t>Scorable and nonscorable materials are packed separately for ELA/Math and are in the boxes in which they were delivered.</a:t>
            </a:r>
          </a:p>
          <a:p>
            <a:pPr marL="342900" indent="-342900">
              <a:buFont typeface="Wingdings" panose="05000000000000000000" pitchFamily="2" charset="2"/>
              <a:buChar char="§"/>
            </a:pPr>
            <a:r>
              <a:rPr lang="en-US" sz="2400"/>
              <a:t>Boxes are not overfilled (under filled boxes are packed with crumpled paper).</a:t>
            </a:r>
          </a:p>
          <a:p>
            <a:pPr marL="342900" indent="-342900">
              <a:buFont typeface="Wingdings" panose="05000000000000000000" pitchFamily="2" charset="2"/>
              <a:buChar char="§"/>
            </a:pPr>
            <a:r>
              <a:rPr lang="en-US" sz="2400"/>
              <a:t>One return shipping label (scorable or nonscorable) and one UPS label is placed on the top of each box.</a:t>
            </a:r>
          </a:p>
        </p:txBody>
      </p:sp>
      <p:sp>
        <p:nvSpPr>
          <p:cNvPr id="9" name="Title 2">
            <a:extLst>
              <a:ext uri="{FF2B5EF4-FFF2-40B4-BE49-F238E27FC236}">
                <a16:creationId xmlns:a16="http://schemas.microsoft.com/office/drawing/2014/main" id="{19BD46A5-EC84-8895-9AAD-E931ECB6B3CC}"/>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Preparing Materials for Shipping </a:t>
            </a:r>
          </a:p>
        </p:txBody>
      </p:sp>
    </p:spTree>
    <p:extLst>
      <p:ext uri="{BB962C8B-B14F-4D97-AF65-F5344CB8AC3E}">
        <p14:creationId xmlns:p14="http://schemas.microsoft.com/office/powerpoint/2010/main" val="192930168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A0DF4-4747-4DAE-588A-BAE48FBF983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1C90080-069E-2B86-C630-85D1408D01B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D4B8D889-6D93-55A3-E6B9-1CA1F4A8373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144</a:t>
            </a:fld>
            <a:endParaRPr lang="en-US" noProof="0"/>
          </a:p>
        </p:txBody>
      </p:sp>
      <p:sp>
        <p:nvSpPr>
          <p:cNvPr id="6" name="Content Placeholder 3">
            <a:extLst>
              <a:ext uri="{FF2B5EF4-FFF2-40B4-BE49-F238E27FC236}">
                <a16:creationId xmlns:a16="http://schemas.microsoft.com/office/drawing/2014/main" id="{4C758C1B-F5D2-E918-FB40-B2D64E196F4B}"/>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Secure materials </a:t>
            </a:r>
            <a:r>
              <a:rPr lang="en-US" sz="2400" b="1" i="1" u="sng"/>
              <a:t>must be returned</a:t>
            </a:r>
          </a:p>
          <a:p>
            <a:pPr marL="342900" indent="-342900">
              <a:buFont typeface="Wingdings" panose="05000000000000000000" pitchFamily="2" charset="2"/>
              <a:buChar char="§"/>
            </a:pPr>
            <a:r>
              <a:rPr lang="en-US" sz="2400"/>
              <a:t>Every test booklet, answer document, and paper test book used as a human reader script has a secure barcode and will be tracked. </a:t>
            </a:r>
          </a:p>
          <a:p>
            <a:pPr marL="342900" indent="-342900">
              <a:buFont typeface="Wingdings" panose="05000000000000000000" pitchFamily="2" charset="2"/>
              <a:buChar char="§"/>
            </a:pPr>
            <a:r>
              <a:rPr lang="en-US" sz="2400"/>
              <a:t>Every secure test item must be returned, including test books used as human reader scripts.</a:t>
            </a:r>
          </a:p>
          <a:p>
            <a:pPr marL="342900" indent="-342900">
              <a:buFont typeface="Wingdings" panose="05000000000000000000" pitchFamily="2" charset="2"/>
              <a:buChar char="§"/>
            </a:pPr>
            <a:r>
              <a:rPr lang="en-US" sz="2400"/>
              <a:t>Make sure that all materials are accounted for and returned.</a:t>
            </a:r>
          </a:p>
          <a:p>
            <a:pPr marL="342900" indent="-342900">
              <a:buFont typeface="Wingdings" panose="05000000000000000000" pitchFamily="2" charset="2"/>
              <a:buChar char="§"/>
            </a:pPr>
            <a:r>
              <a:rPr lang="en-US" sz="2400"/>
              <a:t>If something must be destroyed locally (contaminated) then communicate with the BIE prior to destruction for further instructions. </a:t>
            </a:r>
          </a:p>
          <a:p>
            <a:pPr marL="342900" indent="-342900">
              <a:buFont typeface="Wingdings" panose="05000000000000000000" pitchFamily="2" charset="2"/>
              <a:buChar char="§"/>
            </a:pPr>
            <a:r>
              <a:rPr lang="en-US" sz="2400"/>
              <a:t>Keep track of your UPS tracking numbers when shipping back materials.</a:t>
            </a:r>
          </a:p>
        </p:txBody>
      </p:sp>
      <p:sp>
        <p:nvSpPr>
          <p:cNvPr id="9" name="Title 2">
            <a:extLst>
              <a:ext uri="{FF2B5EF4-FFF2-40B4-BE49-F238E27FC236}">
                <a16:creationId xmlns:a16="http://schemas.microsoft.com/office/drawing/2014/main" id="{967A07F3-2636-C5D4-34E5-841C1EB10E15}"/>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Returning Secure Materials</a:t>
            </a:r>
          </a:p>
        </p:txBody>
      </p:sp>
    </p:spTree>
    <p:extLst>
      <p:ext uri="{BB962C8B-B14F-4D97-AF65-F5344CB8AC3E}">
        <p14:creationId xmlns:p14="http://schemas.microsoft.com/office/powerpoint/2010/main" val="14991678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A4644-8AE8-EAA9-7616-24347CF4658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37F583A-CFE3-473B-09AE-04B1D7BFAB7C}"/>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8CF16A6-48AD-7E30-6D5B-42650B4BBB5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145</a:t>
            </a:fld>
            <a:endParaRPr lang="en-US" noProof="0"/>
          </a:p>
        </p:txBody>
      </p:sp>
      <p:sp>
        <p:nvSpPr>
          <p:cNvPr id="6" name="Content Placeholder 3">
            <a:extLst>
              <a:ext uri="{FF2B5EF4-FFF2-40B4-BE49-F238E27FC236}">
                <a16:creationId xmlns:a16="http://schemas.microsoft.com/office/drawing/2014/main" id="{029E9D1F-A312-B52F-4285-D2D47056ABF4}"/>
              </a:ext>
            </a:extLst>
          </p:cNvPr>
          <p:cNvSpPr txBox="1">
            <a:spLocks/>
          </p:cNvSpPr>
          <p:nvPr/>
        </p:nvSpPr>
        <p:spPr>
          <a:xfrm>
            <a:off x="550163" y="1462819"/>
            <a:ext cx="636579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1800" b="1"/>
              <a:t>Packing Scorable materials:</a:t>
            </a:r>
          </a:p>
          <a:p>
            <a:pPr marL="285750" indent="-285750">
              <a:buFont typeface="Wingdings" panose="05000000000000000000" pitchFamily="2" charset="2"/>
              <a:buChar char="§"/>
            </a:pPr>
            <a:r>
              <a:rPr lang="en-US" sz="1800"/>
              <a:t>Used test booklets (Gr 3).</a:t>
            </a:r>
          </a:p>
          <a:p>
            <a:pPr marL="285750" indent="-285750">
              <a:buFont typeface="Wingdings" panose="05000000000000000000" pitchFamily="2" charset="2"/>
              <a:buChar char="§"/>
            </a:pPr>
            <a:r>
              <a:rPr lang="en-US" sz="1800"/>
              <a:t>Used answer documents (Gr 4-8 &amp; 11).</a:t>
            </a:r>
          </a:p>
          <a:p>
            <a:pPr marL="285750" indent="-285750">
              <a:buFont typeface="Wingdings" panose="05000000000000000000" pitchFamily="2" charset="2"/>
              <a:buChar char="§"/>
            </a:pPr>
            <a:r>
              <a:rPr lang="en-US" sz="1800"/>
              <a:t>Transcribed into test booklets (Gr 3) or answer documents (Gr 4-8 &amp; 11).</a:t>
            </a:r>
          </a:p>
          <a:p>
            <a:r>
              <a:rPr lang="en-US" sz="1800" b="1"/>
              <a:t>Packing Scorable materials for Return Shipment:</a:t>
            </a:r>
          </a:p>
          <a:p>
            <a:pPr marL="285750" indent="-285750">
              <a:buFont typeface="Wingdings" panose="05000000000000000000" pitchFamily="2" charset="2"/>
              <a:buChar char="§"/>
            </a:pPr>
            <a:r>
              <a:rPr lang="en-US" sz="1800"/>
              <a:t>Do not mix Scorable and Nonscorable materials in the same box.</a:t>
            </a:r>
          </a:p>
          <a:p>
            <a:pPr marL="285750" indent="-285750">
              <a:buFont typeface="Wingdings" panose="05000000000000000000" pitchFamily="2" charset="2"/>
              <a:buChar char="§"/>
            </a:pPr>
            <a:r>
              <a:rPr lang="en-US" sz="1800"/>
              <a:t>One school, per box. Do not combine two schools’ test materials in one box.</a:t>
            </a:r>
          </a:p>
          <a:p>
            <a:pPr marL="285750" indent="-285750">
              <a:buFont typeface="Wingdings" panose="05000000000000000000" pitchFamily="2" charset="2"/>
              <a:buChar char="§"/>
            </a:pPr>
            <a:r>
              <a:rPr lang="en-US" sz="1800"/>
              <a:t>Use appropriate shipping labels.</a:t>
            </a:r>
          </a:p>
          <a:p>
            <a:pPr marL="285750" indent="-285750">
              <a:buFont typeface="Wingdings" panose="05000000000000000000" pitchFamily="2" charset="2"/>
              <a:buChar char="§"/>
            </a:pPr>
            <a:r>
              <a:rPr lang="en-US" sz="1800"/>
              <a:t>Once all materials are in boxes, indicate the sequence of boxes being returned for the school (e.g., Box 1 of 3, Box 2 of 3, and Box 3 of 3) on the return shipping label.</a:t>
            </a:r>
          </a:p>
        </p:txBody>
      </p:sp>
      <p:sp>
        <p:nvSpPr>
          <p:cNvPr id="9" name="Title 2">
            <a:extLst>
              <a:ext uri="{FF2B5EF4-FFF2-40B4-BE49-F238E27FC236}">
                <a16:creationId xmlns:a16="http://schemas.microsoft.com/office/drawing/2014/main" id="{73EEF300-6D1C-EA9D-B947-74621BC7951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Packaging Reminders </a:t>
            </a:r>
          </a:p>
        </p:txBody>
      </p:sp>
      <p:pic>
        <p:nvPicPr>
          <p:cNvPr id="2" name="Shape 2220">
            <a:extLst>
              <a:ext uri="{FF2B5EF4-FFF2-40B4-BE49-F238E27FC236}">
                <a16:creationId xmlns:a16="http://schemas.microsoft.com/office/drawing/2014/main" id="{87047082-BDB0-2FCE-266D-A879ABABDA38}"/>
              </a:ext>
            </a:extLst>
          </p:cNvPr>
          <p:cNvPicPr preferRelativeResize="0"/>
          <p:nvPr/>
        </p:nvPicPr>
        <p:blipFill>
          <a:blip r:embed="rId2"/>
          <a:srcRect/>
          <a:stretch/>
        </p:blipFill>
        <p:spPr>
          <a:xfrm>
            <a:off x="7906127" y="960612"/>
            <a:ext cx="3463715" cy="4936776"/>
          </a:xfrm>
          <a:prstGeom prst="rect">
            <a:avLst/>
          </a:prstGeom>
          <a:noFill/>
          <a:ln>
            <a:noFill/>
          </a:ln>
        </p:spPr>
      </p:pic>
      <p:sp>
        <p:nvSpPr>
          <p:cNvPr id="4" name="Rectangle 3">
            <a:extLst>
              <a:ext uri="{FF2B5EF4-FFF2-40B4-BE49-F238E27FC236}">
                <a16:creationId xmlns:a16="http://schemas.microsoft.com/office/drawing/2014/main" id="{C52B5EAB-F155-6066-0303-72548D205B77}"/>
              </a:ext>
            </a:extLst>
          </p:cNvPr>
          <p:cNvSpPr/>
          <p:nvPr/>
        </p:nvSpPr>
        <p:spPr>
          <a:xfrm rot="2397128">
            <a:off x="8540365" y="4580557"/>
            <a:ext cx="1784161" cy="461665"/>
          </a:xfrm>
          <a:prstGeom prst="rect">
            <a:avLst/>
          </a:prstGeom>
        </p:spPr>
        <p:txBody>
          <a:bodyPr wrap="square">
            <a:spAutoFit/>
          </a:bodyPr>
          <a:lstStyle/>
          <a:p>
            <a:pPr marL="154513">
              <a:buSzPct val="99200"/>
            </a:pPr>
            <a:r>
              <a:rPr lang="en-US" sz="2400" b="1">
                <a:solidFill>
                  <a:srgbClr val="FF0000"/>
                </a:solidFill>
                <a:sym typeface="Calibri"/>
              </a:rPr>
              <a:t>EXAMPLE</a:t>
            </a:r>
          </a:p>
        </p:txBody>
      </p:sp>
    </p:spTree>
    <p:extLst>
      <p:ext uri="{BB962C8B-B14F-4D97-AF65-F5344CB8AC3E}">
        <p14:creationId xmlns:p14="http://schemas.microsoft.com/office/powerpoint/2010/main" val="197715061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C2D5B-0262-5FC4-4D40-7A35BA0ED3B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093D2A5-4D46-DAF5-A6FC-5CED7D01DCD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335EE5BB-1C53-A684-C1F1-8137CC7A116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146</a:t>
            </a:fld>
            <a:endParaRPr lang="en-US" noProof="0"/>
          </a:p>
        </p:txBody>
      </p:sp>
      <p:sp>
        <p:nvSpPr>
          <p:cNvPr id="6" name="Content Placeholder 3">
            <a:extLst>
              <a:ext uri="{FF2B5EF4-FFF2-40B4-BE49-F238E27FC236}">
                <a16:creationId xmlns:a16="http://schemas.microsoft.com/office/drawing/2014/main" id="{27894677-90F0-4FB3-74BB-7118DB7C59F0}"/>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Nonscorable materials:</a:t>
            </a:r>
          </a:p>
          <a:p>
            <a:pPr marL="342900" indent="-342900">
              <a:buFont typeface="Wingdings" panose="05000000000000000000" pitchFamily="2" charset="2"/>
              <a:buChar char="§"/>
            </a:pPr>
            <a:r>
              <a:rPr lang="en-US" sz="2400"/>
              <a:t>Unused test booklets (including for absent students).</a:t>
            </a:r>
          </a:p>
          <a:p>
            <a:pPr marL="342900" indent="-342900">
              <a:buFont typeface="Wingdings" panose="05000000000000000000" pitchFamily="2" charset="2"/>
              <a:buChar char="§"/>
            </a:pPr>
            <a:r>
              <a:rPr lang="en-US" sz="2400"/>
              <a:t>Unused answer documents (grades 4-8 &amp; 11).</a:t>
            </a:r>
          </a:p>
          <a:p>
            <a:pPr marL="342900" indent="-342900">
              <a:buFont typeface="Wingdings" panose="05000000000000000000" pitchFamily="2" charset="2"/>
              <a:buChar char="§"/>
            </a:pPr>
            <a:r>
              <a:rPr lang="en-US" sz="2400"/>
              <a:t>Used test booklets (grade 3) and answer documents (grades 4-8 &amp; 11) that have been marked “Do Not Score.”</a:t>
            </a:r>
          </a:p>
          <a:p>
            <a:pPr marL="342900" indent="-342900">
              <a:buFont typeface="Wingdings" panose="05000000000000000000" pitchFamily="2" charset="2"/>
              <a:buChar char="§"/>
            </a:pPr>
            <a:r>
              <a:rPr lang="en-US" sz="2400"/>
              <a:t>Used ELA/Math test booklets (grades 4-8 &amp; 11).</a:t>
            </a:r>
          </a:p>
          <a:p>
            <a:pPr marL="342900" indent="-342900">
              <a:buFont typeface="Wingdings" panose="05000000000000000000" pitchFamily="2" charset="2"/>
              <a:buChar char="§"/>
            </a:pPr>
            <a:r>
              <a:rPr lang="en-US" sz="2400"/>
              <a:t>Large print test booklets (transcribed into scorable).</a:t>
            </a:r>
          </a:p>
          <a:p>
            <a:pPr marL="342900" indent="-342900">
              <a:buFont typeface="Wingdings" panose="05000000000000000000" pitchFamily="2" charset="2"/>
              <a:buChar char="§"/>
            </a:pPr>
            <a:r>
              <a:rPr lang="en-US" sz="2400"/>
              <a:t>Braille test booklets (transcribed into scorable).</a:t>
            </a:r>
          </a:p>
        </p:txBody>
      </p:sp>
      <p:sp>
        <p:nvSpPr>
          <p:cNvPr id="9" name="Title 2">
            <a:extLst>
              <a:ext uri="{FF2B5EF4-FFF2-40B4-BE49-F238E27FC236}">
                <a16:creationId xmlns:a16="http://schemas.microsoft.com/office/drawing/2014/main" id="{12592D26-1F98-C2B9-4FC8-2F3B3BA8D757}"/>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Returning Nonscorable Materials</a:t>
            </a:r>
          </a:p>
        </p:txBody>
      </p:sp>
    </p:spTree>
    <p:extLst>
      <p:ext uri="{BB962C8B-B14F-4D97-AF65-F5344CB8AC3E}">
        <p14:creationId xmlns:p14="http://schemas.microsoft.com/office/powerpoint/2010/main" val="91489229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B109-1D20-E8CE-45F5-DF907501BD4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32D4AC3-ADDA-554C-27AA-0132C769117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D5454CE2-6996-90E5-C686-7AF04DE9C9A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147</a:t>
            </a:fld>
            <a:endParaRPr lang="en-US" noProof="0"/>
          </a:p>
        </p:txBody>
      </p:sp>
      <p:sp>
        <p:nvSpPr>
          <p:cNvPr id="6" name="Content Placeholder 3">
            <a:extLst>
              <a:ext uri="{FF2B5EF4-FFF2-40B4-BE49-F238E27FC236}">
                <a16:creationId xmlns:a16="http://schemas.microsoft.com/office/drawing/2014/main" id="{0D708D17-80EA-E603-4314-9999AE57BFA1}"/>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Contact UPS at </a:t>
            </a:r>
            <a:r>
              <a:rPr lang="en-US" sz="2400" b="1"/>
              <a:t>800-823-7459</a:t>
            </a:r>
            <a:r>
              <a:rPr lang="en-US" sz="2400"/>
              <a:t> to schedule pickup:</a:t>
            </a:r>
          </a:p>
          <a:p>
            <a:pPr marL="342900" indent="-342900">
              <a:buFont typeface="Wingdings" panose="05000000000000000000" pitchFamily="2" charset="2"/>
              <a:buChar char="§"/>
            </a:pPr>
            <a:r>
              <a:rPr lang="en-US" sz="2400"/>
              <a:t>Pickups must be scheduled at least 24 hours in advance.</a:t>
            </a:r>
          </a:p>
          <a:p>
            <a:pPr marL="342900" indent="-342900">
              <a:buFont typeface="Wingdings" panose="05000000000000000000" pitchFamily="2" charset="2"/>
              <a:buChar char="§"/>
            </a:pPr>
            <a:r>
              <a:rPr lang="en-US" sz="2400"/>
              <a:t>UPS customer service is available 24/7 - tell UPS you are calling about a pickup request for Pearson and will be using their “Return Service”.</a:t>
            </a:r>
          </a:p>
          <a:p>
            <a:pPr marL="342900" indent="-342900">
              <a:buFont typeface="Wingdings" panose="05000000000000000000" pitchFamily="2" charset="2"/>
              <a:buChar char="§"/>
            </a:pPr>
            <a:r>
              <a:rPr lang="en-US" sz="2400"/>
              <a:t>Once pickup is confirmed, you will get a confirmation number from UPS that can be referenced if questions or changes arise.</a:t>
            </a:r>
          </a:p>
          <a:p>
            <a:endParaRPr lang="en-US" sz="2200"/>
          </a:p>
          <a:p>
            <a:r>
              <a:rPr lang="en-US" sz="2200"/>
              <a:t>NOTE: If scorable materials are </a:t>
            </a:r>
            <a:r>
              <a:rPr lang="en-US" sz="2200" u="sng"/>
              <a:t>NOT</a:t>
            </a:r>
            <a:r>
              <a:rPr lang="en-US" sz="2200"/>
              <a:t> picked up by </a:t>
            </a:r>
            <a:r>
              <a:rPr lang="en-US" sz="2200" i="1" u="sng"/>
              <a:t>May 4, 2026</a:t>
            </a:r>
            <a:r>
              <a:rPr lang="en-US" sz="2200"/>
              <a:t>, there is </a:t>
            </a:r>
            <a:r>
              <a:rPr lang="en-US" sz="2200" u="sng"/>
              <a:t>NO GUARANTEE</a:t>
            </a:r>
            <a:r>
              <a:rPr lang="en-US" sz="2200"/>
              <a:t> that Paper-based tests will be scored.</a:t>
            </a:r>
          </a:p>
        </p:txBody>
      </p:sp>
      <p:sp>
        <p:nvSpPr>
          <p:cNvPr id="9" name="Title 2">
            <a:extLst>
              <a:ext uri="{FF2B5EF4-FFF2-40B4-BE49-F238E27FC236}">
                <a16:creationId xmlns:a16="http://schemas.microsoft.com/office/drawing/2014/main" id="{2A81BD2C-E232-F5D9-747B-6D5DFE761989}"/>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Arranging for UPS Pickup</a:t>
            </a:r>
          </a:p>
        </p:txBody>
      </p:sp>
    </p:spTree>
    <p:extLst>
      <p:ext uri="{BB962C8B-B14F-4D97-AF65-F5344CB8AC3E}">
        <p14:creationId xmlns:p14="http://schemas.microsoft.com/office/powerpoint/2010/main" val="283808457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C885E-CE8A-9092-8D2C-4C17D4548673}"/>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4D513CDF-AAAE-18B9-4363-F144AA1F70E8}"/>
              </a:ext>
            </a:extLst>
          </p:cNvPr>
          <p:cNvSpPr>
            <a:spLocks noGrp="1"/>
          </p:cNvSpPr>
          <p:nvPr>
            <p:ph type="body" sz="quarter" idx="11"/>
          </p:nvPr>
        </p:nvSpPr>
        <p:spPr/>
        <p:txBody>
          <a:bodyPr anchor="b"/>
          <a:lstStyle/>
          <a:p>
            <a:r>
              <a:rPr lang="en-US"/>
              <a:t>Resources</a:t>
            </a:r>
          </a:p>
        </p:txBody>
      </p:sp>
      <p:pic>
        <p:nvPicPr>
          <p:cNvPr id="2" name="Picture 1">
            <a:extLst>
              <a:ext uri="{FF2B5EF4-FFF2-40B4-BE49-F238E27FC236}">
                <a16:creationId xmlns:a16="http://schemas.microsoft.com/office/drawing/2014/main" id="{73260C9A-C0F1-8A6A-D3D2-53F615F9943E}"/>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425273029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82BAE-B67C-4078-5528-53E1A9AF339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273290D-B6AE-A3EC-4D90-905F43F9D9C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9C766E0-0CDD-831B-805C-7149568A72C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149</a:t>
            </a:fld>
            <a:endParaRPr lang="en-US" noProof="0"/>
          </a:p>
        </p:txBody>
      </p:sp>
      <p:sp>
        <p:nvSpPr>
          <p:cNvPr id="6" name="Content Placeholder 3">
            <a:extLst>
              <a:ext uri="{FF2B5EF4-FFF2-40B4-BE49-F238E27FC236}">
                <a16:creationId xmlns:a16="http://schemas.microsoft.com/office/drawing/2014/main" id="{B5932B45-9C24-2221-5D55-D4BE407FEC58}"/>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Practice tests, User documentation and guides are all available on the BIE customer portal at </a:t>
            </a:r>
            <a:r>
              <a:rPr lang="en-US" sz="2400">
                <a:solidFill>
                  <a:srgbClr val="512EAB"/>
                </a:solidFill>
                <a:hlinkClick r:id="rId2">
                  <a:extLst>
                    <a:ext uri="{A12FA001-AC4F-418D-AE19-62706E023703}">
                      <ahyp:hlinkClr xmlns:ahyp="http://schemas.microsoft.com/office/drawing/2018/hyperlinkcolor" val="tx"/>
                    </a:ext>
                  </a:extLst>
                </a:hlinkClick>
              </a:rPr>
              <a:t>https://bie.mypearsonsupport.com</a:t>
            </a:r>
            <a:r>
              <a:rPr lang="en-US" sz="2400"/>
              <a:t>.</a:t>
            </a:r>
          </a:p>
        </p:txBody>
      </p:sp>
      <p:sp>
        <p:nvSpPr>
          <p:cNvPr id="9" name="Title 2">
            <a:extLst>
              <a:ext uri="{FF2B5EF4-FFF2-40B4-BE49-F238E27FC236}">
                <a16:creationId xmlns:a16="http://schemas.microsoft.com/office/drawing/2014/main" id="{5A86399F-C424-3A59-8917-368428840DE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Support Site Resources </a:t>
            </a:r>
          </a:p>
        </p:txBody>
      </p:sp>
      <p:sp>
        <p:nvSpPr>
          <p:cNvPr id="2" name="Rounded Rectangle 1">
            <a:extLst>
              <a:ext uri="{FF2B5EF4-FFF2-40B4-BE49-F238E27FC236}">
                <a16:creationId xmlns:a16="http://schemas.microsoft.com/office/drawing/2014/main" id="{D46ED07D-B258-FF72-B0A4-1EE1C1F00557}"/>
              </a:ext>
              <a:ext uri="{C183D7F6-B498-43B3-948B-1728B52AA6E4}">
                <adec:decorative xmlns:adec="http://schemas.microsoft.com/office/drawing/2017/decorative" val="1"/>
              </a:ext>
            </a:extLst>
          </p:cNvPr>
          <p:cNvSpPr/>
          <p:nvPr/>
        </p:nvSpPr>
        <p:spPr bwMode="white">
          <a:xfrm>
            <a:off x="9216793" y="2629963"/>
            <a:ext cx="2670176" cy="3420414"/>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261B6639-C9F6-D243-EBB9-21B868098A2D}"/>
              </a:ext>
            </a:extLst>
          </p:cNvPr>
          <p:cNvSpPr txBox="1">
            <a:spLocks/>
          </p:cNvSpPr>
          <p:nvPr/>
        </p:nvSpPr>
        <p:spPr>
          <a:xfrm>
            <a:off x="9327395" y="2809603"/>
            <a:ext cx="244022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200">
                <a:latin typeface="Plus Jakarta Sans SemiBold"/>
                <a:cs typeface="Plus Jakarta Sans SemiBold"/>
              </a:rPr>
              <a:t>BIE Support Site</a:t>
            </a:r>
            <a:endParaRPr lang="en-US" sz="2200"/>
          </a:p>
        </p:txBody>
      </p:sp>
      <p:sp>
        <p:nvSpPr>
          <p:cNvPr id="4" name="Text 1">
            <a:extLst>
              <a:ext uri="{FF2B5EF4-FFF2-40B4-BE49-F238E27FC236}">
                <a16:creationId xmlns:a16="http://schemas.microsoft.com/office/drawing/2014/main" id="{F07FBD9D-F6EF-67CA-3A87-70506AB5ED50}"/>
              </a:ext>
            </a:extLst>
          </p:cNvPr>
          <p:cNvSpPr txBox="1">
            <a:spLocks/>
          </p:cNvSpPr>
          <p:nvPr/>
        </p:nvSpPr>
        <p:spPr>
          <a:xfrm>
            <a:off x="9446743" y="3463855"/>
            <a:ext cx="2210277" cy="2365278"/>
          </a:xfrm>
          <a:prstGeom prst="rect">
            <a:avLst/>
          </a:prstGeom>
        </p:spPr>
        <p:txBody>
          <a:bodyPr>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lgn="l">
              <a:buFont typeface="Wingdings" panose="05000000000000000000" pitchFamily="2" charset="2"/>
              <a:buChar char="§"/>
            </a:pPr>
            <a:r>
              <a:rPr lang="en-US" sz="1800"/>
              <a:t>Technology requirements</a:t>
            </a:r>
          </a:p>
          <a:p>
            <a:pPr marL="285750" indent="-285750" algn="l">
              <a:buFont typeface="Wingdings" panose="05000000000000000000" pitchFamily="2" charset="2"/>
              <a:buChar char="§"/>
            </a:pPr>
            <a:r>
              <a:rPr lang="en-US" sz="1800"/>
              <a:t>Training manuals</a:t>
            </a:r>
          </a:p>
          <a:p>
            <a:pPr marL="285750" indent="-285750" algn="l">
              <a:buFont typeface="Wingdings" panose="05000000000000000000" pitchFamily="2" charset="2"/>
              <a:buChar char="§"/>
            </a:pPr>
            <a:r>
              <a:rPr lang="en-US" sz="1800"/>
              <a:t>Testing documentation</a:t>
            </a:r>
          </a:p>
          <a:p>
            <a:pPr marL="285750" indent="-285750" algn="l">
              <a:buFont typeface="Wingdings" panose="05000000000000000000" pitchFamily="2" charset="2"/>
              <a:buChar char="§"/>
            </a:pPr>
            <a:r>
              <a:rPr lang="en-US" sz="1800"/>
              <a:t>Practice tests</a:t>
            </a:r>
          </a:p>
        </p:txBody>
      </p:sp>
      <p:pic>
        <p:nvPicPr>
          <p:cNvPr id="10" name="Picture 9" descr="A screenshot of a person smiling&#10;&#10;AI-generated content may be incorrect.">
            <a:extLst>
              <a:ext uri="{FF2B5EF4-FFF2-40B4-BE49-F238E27FC236}">
                <a16:creationId xmlns:a16="http://schemas.microsoft.com/office/drawing/2014/main" id="{25FDCA19-200C-98D7-4D58-7B653FEC0D34}"/>
              </a:ext>
            </a:extLst>
          </p:cNvPr>
          <p:cNvPicPr>
            <a:picLocks noChangeAspect="1"/>
          </p:cNvPicPr>
          <p:nvPr/>
        </p:nvPicPr>
        <p:blipFill>
          <a:blip r:embed="rId3"/>
          <a:stretch>
            <a:fillRect/>
          </a:stretch>
        </p:blipFill>
        <p:spPr>
          <a:xfrm>
            <a:off x="253515" y="2629963"/>
            <a:ext cx="8551035" cy="34204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9866040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140E0-14FE-AA99-2539-2E22C21E71F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8D6E9A0-B8B4-12A0-B55C-ACAFABF901D5}"/>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0F1F6FB-E5D3-3CDE-CF8E-BABA8F5EFF9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150</a:t>
            </a:fld>
            <a:endParaRPr lang="en-US" noProof="0"/>
          </a:p>
        </p:txBody>
      </p:sp>
      <p:sp>
        <p:nvSpPr>
          <p:cNvPr id="6" name="Content Placeholder 3">
            <a:extLst>
              <a:ext uri="{FF2B5EF4-FFF2-40B4-BE49-F238E27FC236}">
                <a16:creationId xmlns:a16="http://schemas.microsoft.com/office/drawing/2014/main" id="{D86A2F50-6B82-3192-1B79-390497166C3C}"/>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All Test Administration Manuals, Test Coordinator Manual, test scripts, and other tools and forms will be available in the Summative Resources under Administration Resources. </a:t>
            </a:r>
          </a:p>
        </p:txBody>
      </p:sp>
      <p:sp>
        <p:nvSpPr>
          <p:cNvPr id="9" name="Title 2">
            <a:extLst>
              <a:ext uri="{FF2B5EF4-FFF2-40B4-BE49-F238E27FC236}">
                <a16:creationId xmlns:a16="http://schemas.microsoft.com/office/drawing/2014/main" id="{AD440A27-FFDF-1B42-B806-3EF3A068BC1C}"/>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Support Site Resources</a:t>
            </a:r>
          </a:p>
        </p:txBody>
      </p:sp>
      <p:pic>
        <p:nvPicPr>
          <p:cNvPr id="3" name="Picture 2" descr="A screenshot of a computer&#10;&#10;AI-generated content may be incorrect.">
            <a:extLst>
              <a:ext uri="{FF2B5EF4-FFF2-40B4-BE49-F238E27FC236}">
                <a16:creationId xmlns:a16="http://schemas.microsoft.com/office/drawing/2014/main" id="{D8AC0C04-62C3-7E01-98D8-242569A5954E}"/>
              </a:ext>
            </a:extLst>
          </p:cNvPr>
          <p:cNvPicPr>
            <a:picLocks noChangeAspect="1"/>
          </p:cNvPicPr>
          <p:nvPr/>
        </p:nvPicPr>
        <p:blipFill>
          <a:blip r:embed="rId2"/>
          <a:stretch>
            <a:fillRect/>
          </a:stretch>
        </p:blipFill>
        <p:spPr>
          <a:xfrm>
            <a:off x="732402" y="2787722"/>
            <a:ext cx="10727195" cy="35396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3389321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B3B1A-A66F-B850-D527-4FEED4ED9116}"/>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24E6C1A9-D978-A3C5-2135-7D34C49113F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F8276663-A5D7-DCF9-C9C7-B8DC63C5838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151</a:t>
            </a:fld>
            <a:endParaRPr lang="en-US" noProof="0"/>
          </a:p>
        </p:txBody>
      </p:sp>
      <p:sp>
        <p:nvSpPr>
          <p:cNvPr id="6" name="Content Placeholder 3">
            <a:extLst>
              <a:ext uri="{FF2B5EF4-FFF2-40B4-BE49-F238E27FC236}">
                <a16:creationId xmlns:a16="http://schemas.microsoft.com/office/drawing/2014/main" id="{CA6713A8-25C7-3EEA-D8BD-D6376424C4D4}"/>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Practice tests and additional resources can be found in Practice Tests under Administration Resources. </a:t>
            </a:r>
          </a:p>
        </p:txBody>
      </p:sp>
      <p:sp>
        <p:nvSpPr>
          <p:cNvPr id="9" name="Title 2">
            <a:extLst>
              <a:ext uri="{FF2B5EF4-FFF2-40B4-BE49-F238E27FC236}">
                <a16:creationId xmlns:a16="http://schemas.microsoft.com/office/drawing/2014/main" id="{B6411CEB-DEA8-8E2B-8D9D-D2A46593BFF6}"/>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Support Site Resources</a:t>
            </a:r>
          </a:p>
        </p:txBody>
      </p:sp>
      <p:pic>
        <p:nvPicPr>
          <p:cNvPr id="3" name="Picture 2" descr="A screenshot of a computer&#10;&#10;AI-generated content may be incorrect.">
            <a:extLst>
              <a:ext uri="{FF2B5EF4-FFF2-40B4-BE49-F238E27FC236}">
                <a16:creationId xmlns:a16="http://schemas.microsoft.com/office/drawing/2014/main" id="{84F6FF2F-34B8-F44E-F9FA-4CE2F83701AF}"/>
              </a:ext>
            </a:extLst>
          </p:cNvPr>
          <p:cNvPicPr>
            <a:picLocks noChangeAspect="1"/>
          </p:cNvPicPr>
          <p:nvPr/>
        </p:nvPicPr>
        <p:blipFill>
          <a:blip r:embed="rId2"/>
          <a:stretch>
            <a:fillRect/>
          </a:stretch>
        </p:blipFill>
        <p:spPr>
          <a:xfrm>
            <a:off x="1557209" y="2485622"/>
            <a:ext cx="9077582" cy="379344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79140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F8186-498C-9CCA-3AE9-439344CB62F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D58D33B-0420-714F-F41F-74D58CC1F4A2}"/>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BFE34BA7-C273-A903-579B-8E2C1B3DBBC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152</a:t>
            </a:fld>
            <a:endParaRPr lang="en-US" noProof="0"/>
          </a:p>
        </p:txBody>
      </p:sp>
      <p:sp>
        <p:nvSpPr>
          <p:cNvPr id="6" name="Content Placeholder 3">
            <a:extLst>
              <a:ext uri="{FF2B5EF4-FFF2-40B4-BE49-F238E27FC236}">
                <a16:creationId xmlns:a16="http://schemas.microsoft.com/office/drawing/2014/main" id="{6835FD36-E9C0-D082-FFF0-C33A1C576673}"/>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The Student Readiness Tool provides students an opportunity to become familiarized with the tools they’ll use in TestNav, based on their grade level </a:t>
            </a:r>
            <a:r>
              <a:rPr lang="en-US" sz="2400">
                <a:solidFill>
                  <a:srgbClr val="512EAB"/>
                </a:solidFill>
                <a:hlinkClick r:id="rId2">
                  <a:extLst>
                    <a:ext uri="{A12FA001-AC4F-418D-AE19-62706E023703}">
                      <ahyp:hlinkClr xmlns:ahyp="http://schemas.microsoft.com/office/drawing/2018/hyperlinkcolor" val="tx"/>
                    </a:ext>
                  </a:extLst>
                </a:hlinkClick>
              </a:rPr>
              <a:t>https://srt.testnav.com/bie/bie-srt.html</a:t>
            </a:r>
            <a:r>
              <a:rPr lang="en-US" sz="2400"/>
              <a:t>.</a:t>
            </a:r>
          </a:p>
        </p:txBody>
      </p:sp>
      <p:sp>
        <p:nvSpPr>
          <p:cNvPr id="9" name="Title 2">
            <a:extLst>
              <a:ext uri="{FF2B5EF4-FFF2-40B4-BE49-F238E27FC236}">
                <a16:creationId xmlns:a16="http://schemas.microsoft.com/office/drawing/2014/main" id="{237B48A6-A8B8-FFFC-C685-8DC62B71EE2D}"/>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Student Readiness Tool (SRT)</a:t>
            </a:r>
          </a:p>
        </p:txBody>
      </p:sp>
      <p:pic>
        <p:nvPicPr>
          <p:cNvPr id="2" name="Picture 1">
            <a:extLst>
              <a:ext uri="{FF2B5EF4-FFF2-40B4-BE49-F238E27FC236}">
                <a16:creationId xmlns:a16="http://schemas.microsoft.com/office/drawing/2014/main" id="{461DF99A-D5FF-36A1-5FE3-FB2D3A0BBEBD}"/>
              </a:ext>
            </a:extLst>
          </p:cNvPr>
          <p:cNvPicPr>
            <a:picLocks noChangeAspect="1"/>
          </p:cNvPicPr>
          <p:nvPr/>
        </p:nvPicPr>
        <p:blipFill>
          <a:blip r:embed="rId3"/>
          <a:srcRect/>
          <a:stretch/>
        </p:blipFill>
        <p:spPr>
          <a:xfrm>
            <a:off x="1928845" y="2948789"/>
            <a:ext cx="8334310" cy="3222600"/>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739977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006DB-3294-16F7-9EA9-4DC052C4F28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943A0AD-3451-527E-B311-B8B130F44AC3}"/>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8EBDC0CB-376A-0111-D4F1-D9413C4852B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153</a:t>
            </a:fld>
            <a:endParaRPr lang="en-US" noProof="0"/>
          </a:p>
        </p:txBody>
      </p:sp>
      <p:sp>
        <p:nvSpPr>
          <p:cNvPr id="6" name="Content Placeholder 3">
            <a:extLst>
              <a:ext uri="{FF2B5EF4-FFF2-40B4-BE49-F238E27FC236}">
                <a16:creationId xmlns:a16="http://schemas.microsoft.com/office/drawing/2014/main" id="{232C6110-7941-A01E-C575-977259E6D3EC}"/>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a:t>The </a:t>
            </a:r>
            <a:r>
              <a:rPr lang="en-US" sz="2400" b="1"/>
              <a:t>Infrastructure Trial </a:t>
            </a:r>
            <a:r>
              <a:rPr lang="en-US" sz="2400"/>
              <a:t>is dress rehearsal for the operational administration of computer-based tests utilizing the practice tests available in Training Administrations in ADAM. This is </a:t>
            </a:r>
            <a:r>
              <a:rPr lang="en-US" sz="2400" b="1"/>
              <a:t>strongly</a:t>
            </a:r>
            <a:r>
              <a:rPr lang="en-US" sz="2400"/>
              <a:t> recommended by the BIE.</a:t>
            </a:r>
          </a:p>
          <a:p>
            <a:pPr marL="342900" indent="-342900">
              <a:buFont typeface="Wingdings" panose="05000000000000000000" pitchFamily="2" charset="2"/>
              <a:buChar char="§"/>
            </a:pPr>
            <a:r>
              <a:rPr lang="en-US" sz="2400"/>
              <a:t>February 3 - February 27, 2026.</a:t>
            </a:r>
          </a:p>
          <a:p>
            <a:pPr marL="342900" indent="-342900">
              <a:buFont typeface="Wingdings" panose="05000000000000000000" pitchFamily="2" charset="2"/>
              <a:buChar char="§"/>
            </a:pPr>
            <a:r>
              <a:rPr lang="en-US" sz="2400"/>
              <a:t>This trial provides an opportunity for schools to:</a:t>
            </a:r>
          </a:p>
          <a:p>
            <a:pPr marL="803700" lvl="1" indent="-342900">
              <a:buFont typeface="Wingdings" panose="05000000000000000000" pitchFamily="2" charset="2"/>
              <a:buChar char="§"/>
            </a:pPr>
            <a:r>
              <a:rPr lang="en-US" sz="2200"/>
              <a:t>Check network bandwidth.</a:t>
            </a:r>
          </a:p>
          <a:p>
            <a:pPr marL="803700" lvl="1" indent="-342900">
              <a:buFont typeface="Wingdings" panose="05000000000000000000" pitchFamily="2" charset="2"/>
              <a:buChar char="§"/>
            </a:pPr>
            <a:r>
              <a:rPr lang="en-US" sz="2200"/>
              <a:t>Ensure TestNav is downloaded on all student devices.</a:t>
            </a:r>
          </a:p>
          <a:p>
            <a:pPr marL="803700" lvl="1" indent="-342900">
              <a:buFont typeface="Wingdings" panose="05000000000000000000" pitchFamily="2" charset="2"/>
              <a:buChar char="§"/>
            </a:pPr>
            <a:r>
              <a:rPr lang="en-US" sz="2200"/>
              <a:t>Ensure participating staff know what to do during computer-based testing, including creating proctor groups and adding students.</a:t>
            </a:r>
          </a:p>
          <a:p>
            <a:pPr marL="803700" lvl="1" indent="-342900">
              <a:buFont typeface="Wingdings" panose="05000000000000000000" pitchFamily="2" charset="2"/>
              <a:buChar char="§"/>
            </a:pPr>
            <a:r>
              <a:rPr lang="en-US" sz="2200"/>
              <a:t>Allow students to familiarize themselves with the TestNav tools and format.</a:t>
            </a:r>
          </a:p>
        </p:txBody>
      </p:sp>
      <p:sp>
        <p:nvSpPr>
          <p:cNvPr id="9" name="Title 2">
            <a:extLst>
              <a:ext uri="{FF2B5EF4-FFF2-40B4-BE49-F238E27FC236}">
                <a16:creationId xmlns:a16="http://schemas.microsoft.com/office/drawing/2014/main" id="{1D68E00B-10EE-AA61-BDED-8E5F21C4C01B}"/>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Infrastructure Trial</a:t>
            </a:r>
          </a:p>
        </p:txBody>
      </p:sp>
    </p:spTree>
    <p:extLst>
      <p:ext uri="{BB962C8B-B14F-4D97-AF65-F5344CB8AC3E}">
        <p14:creationId xmlns:p14="http://schemas.microsoft.com/office/powerpoint/2010/main" val="211104458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1D829-2FB8-AC29-4559-7A69E1003CA3}"/>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23E02EA-A48E-A239-6EF9-D0AF18F7E1F4}"/>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30E2DB4-A74D-B5C4-3077-2759DCCC8FD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154</a:t>
            </a:fld>
            <a:endParaRPr lang="en-US" noProof="0"/>
          </a:p>
        </p:txBody>
      </p:sp>
      <p:sp>
        <p:nvSpPr>
          <p:cNvPr id="6" name="Content Placeholder 3">
            <a:extLst>
              <a:ext uri="{FF2B5EF4-FFF2-40B4-BE49-F238E27FC236}">
                <a16:creationId xmlns:a16="http://schemas.microsoft.com/office/drawing/2014/main" id="{8A49FEE6-0AD2-87ED-8B0A-AC7B8A70E2C7}"/>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Find more information and the Infrastructure Trial Guide on the BIE support page.</a:t>
            </a:r>
          </a:p>
        </p:txBody>
      </p:sp>
      <p:sp>
        <p:nvSpPr>
          <p:cNvPr id="9" name="Title 2">
            <a:extLst>
              <a:ext uri="{FF2B5EF4-FFF2-40B4-BE49-F238E27FC236}">
                <a16:creationId xmlns:a16="http://schemas.microsoft.com/office/drawing/2014/main" id="{71D38D60-67C3-DF78-DB69-E3E2CF8988E1}"/>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Infrastructure Trial </a:t>
            </a:r>
          </a:p>
        </p:txBody>
      </p:sp>
      <p:pic>
        <p:nvPicPr>
          <p:cNvPr id="3" name="Picture 2" descr="A screenshot of a computer&#10;&#10;AI-generated content may be incorrect.">
            <a:extLst>
              <a:ext uri="{FF2B5EF4-FFF2-40B4-BE49-F238E27FC236}">
                <a16:creationId xmlns:a16="http://schemas.microsoft.com/office/drawing/2014/main" id="{D2C8E007-2777-7AC8-3103-1E513734466B}"/>
              </a:ext>
            </a:extLst>
          </p:cNvPr>
          <p:cNvPicPr>
            <a:picLocks noChangeAspect="1"/>
          </p:cNvPicPr>
          <p:nvPr/>
        </p:nvPicPr>
        <p:blipFill>
          <a:blip r:embed="rId2"/>
          <a:stretch>
            <a:fillRect/>
          </a:stretch>
        </p:blipFill>
        <p:spPr>
          <a:xfrm>
            <a:off x="1247944" y="2683055"/>
            <a:ext cx="9696111" cy="348833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1143949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F4A05-C002-8F23-BE81-AA939451C458}"/>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8F7A8FE5-3CF3-59E7-8377-A23B26D50085}"/>
              </a:ext>
            </a:extLst>
          </p:cNvPr>
          <p:cNvSpPr>
            <a:spLocks noGrp="1"/>
          </p:cNvSpPr>
          <p:nvPr>
            <p:ph type="body" sz="quarter" idx="11"/>
          </p:nvPr>
        </p:nvSpPr>
        <p:spPr/>
        <p:txBody>
          <a:bodyPr anchor="b"/>
          <a:lstStyle/>
          <a:p>
            <a:r>
              <a:rPr lang="en-US"/>
              <a:t>Next Steps &amp; Looking Ahead</a:t>
            </a:r>
          </a:p>
        </p:txBody>
      </p:sp>
      <p:pic>
        <p:nvPicPr>
          <p:cNvPr id="2" name="Picture 1">
            <a:extLst>
              <a:ext uri="{FF2B5EF4-FFF2-40B4-BE49-F238E27FC236}">
                <a16:creationId xmlns:a16="http://schemas.microsoft.com/office/drawing/2014/main" id="{7026DBC3-27DC-A2D9-3617-F03014CE3E81}"/>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221038946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68FD-956B-146E-3113-EBB5BCBD017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05F32587-D5ED-185F-6F8D-80603DDC5FC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93BBCA13-3A30-DB50-0B3F-5F207477598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156</a:t>
            </a:fld>
            <a:endParaRPr lang="en-US" noProof="0"/>
          </a:p>
        </p:txBody>
      </p:sp>
      <p:sp>
        <p:nvSpPr>
          <p:cNvPr id="6" name="Content Placeholder 3">
            <a:extLst>
              <a:ext uri="{FF2B5EF4-FFF2-40B4-BE49-F238E27FC236}">
                <a16:creationId xmlns:a16="http://schemas.microsoft.com/office/drawing/2014/main" id="{6797B8B0-3D88-8E81-49E2-AFF0E1142BDB}"/>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ü"/>
            </a:pPr>
            <a:r>
              <a:rPr lang="en-US" sz="2800"/>
              <a:t>Train all staff involved with Summative testing using today’s presentation and related resources.</a:t>
            </a:r>
          </a:p>
          <a:p>
            <a:pPr marL="457200" indent="-457200">
              <a:buFont typeface="Wingdings" panose="05000000000000000000" pitchFamily="2" charset="2"/>
              <a:buChar char="ü"/>
            </a:pPr>
            <a:r>
              <a:rPr lang="en-US" sz="2800"/>
              <a:t>Read the Test Coordinator Manual, Test Administration Manual, and Accessibility Features and Accommodations Manual (each manual has checklists for testing).</a:t>
            </a:r>
          </a:p>
          <a:p>
            <a:pPr marL="457200" indent="-457200">
              <a:buFont typeface="Wingdings" panose="05000000000000000000" pitchFamily="2" charset="2"/>
              <a:buChar char="ü"/>
            </a:pPr>
            <a:r>
              <a:rPr lang="en-US" sz="2800"/>
              <a:t>Verify and update student accommodations in ADAM by </a:t>
            </a:r>
            <a:r>
              <a:rPr lang="en-US" sz="2800" i="1" u="sng"/>
              <a:t>February 4, 2026</a:t>
            </a:r>
            <a:r>
              <a:rPr lang="en-US" sz="2800"/>
              <a:t>. </a:t>
            </a:r>
          </a:p>
          <a:p>
            <a:pPr marL="457200" indent="-457200">
              <a:buFont typeface="Wingdings" panose="05000000000000000000" pitchFamily="2" charset="2"/>
              <a:buChar char="ü"/>
            </a:pPr>
            <a:r>
              <a:rPr lang="en-US" sz="2800"/>
              <a:t>Prepare student testing devices.</a:t>
            </a:r>
          </a:p>
        </p:txBody>
      </p:sp>
      <p:sp>
        <p:nvSpPr>
          <p:cNvPr id="9" name="Title 2">
            <a:extLst>
              <a:ext uri="{FF2B5EF4-FFF2-40B4-BE49-F238E27FC236}">
                <a16:creationId xmlns:a16="http://schemas.microsoft.com/office/drawing/2014/main" id="{D320C333-3FFE-122E-0293-33F364B339D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Next Steps</a:t>
            </a:r>
          </a:p>
        </p:txBody>
      </p:sp>
    </p:spTree>
    <p:extLst>
      <p:ext uri="{BB962C8B-B14F-4D97-AF65-F5344CB8AC3E}">
        <p14:creationId xmlns:p14="http://schemas.microsoft.com/office/powerpoint/2010/main" val="20693325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541F7-10DB-CE93-E419-5051C70781F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B2F1F2BA-5799-BFA2-7D8B-0D73D313F46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9A84A63-0AAE-8154-3ACD-E901B630D5E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157</a:t>
            </a:fld>
            <a:endParaRPr lang="en-US" noProof="0"/>
          </a:p>
        </p:txBody>
      </p:sp>
      <p:sp>
        <p:nvSpPr>
          <p:cNvPr id="6" name="Content Placeholder 3">
            <a:extLst>
              <a:ext uri="{FF2B5EF4-FFF2-40B4-BE49-F238E27FC236}">
                <a16:creationId xmlns:a16="http://schemas.microsoft.com/office/drawing/2014/main" id="{9EBA462B-C32B-7142-692F-B93E90E42801}"/>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b="1"/>
              <a:t>Prior to testing</a:t>
            </a:r>
          </a:p>
          <a:p>
            <a:pPr marL="342900" indent="-342900">
              <a:buFont typeface="Wingdings" panose="05000000000000000000" pitchFamily="2" charset="2"/>
              <a:buChar char="§"/>
            </a:pPr>
            <a:r>
              <a:rPr lang="en-US" sz="2400"/>
              <a:t>Security Agreement</a:t>
            </a:r>
          </a:p>
          <a:p>
            <a:r>
              <a:rPr lang="en-US" sz="2400" b="1"/>
              <a:t>During testing</a:t>
            </a:r>
          </a:p>
          <a:p>
            <a:pPr marL="342900" indent="-342900">
              <a:buFont typeface="Wingdings" panose="05000000000000000000" pitchFamily="2" charset="2"/>
              <a:buChar char="§"/>
            </a:pPr>
            <a:r>
              <a:rPr lang="en-US" sz="2400"/>
              <a:t>Irregularity Report </a:t>
            </a:r>
          </a:p>
          <a:p>
            <a:pPr marL="342900" indent="-342900">
              <a:buFont typeface="Wingdings" panose="05000000000000000000" pitchFamily="2" charset="2"/>
              <a:buChar char="§"/>
            </a:pPr>
            <a:r>
              <a:rPr lang="en-US" sz="2400"/>
              <a:t>Contaminated, Damaged, or Missing Materials</a:t>
            </a:r>
          </a:p>
          <a:p>
            <a:pPr marL="342900" indent="-342900">
              <a:buFont typeface="Wingdings" panose="05000000000000000000" pitchFamily="2" charset="2"/>
              <a:buChar char="§"/>
            </a:pPr>
            <a:r>
              <a:rPr lang="en-US" sz="2400"/>
              <a:t>School Chain of Custody (maintained locally)</a:t>
            </a:r>
          </a:p>
          <a:p>
            <a:r>
              <a:rPr lang="en-US" sz="2400" b="1"/>
              <a:t>After testing</a:t>
            </a:r>
          </a:p>
          <a:p>
            <a:pPr marL="342900" indent="-342900">
              <a:buFont typeface="Wingdings" panose="05000000000000000000" pitchFamily="2" charset="2"/>
              <a:buChar char="§"/>
            </a:pPr>
            <a:r>
              <a:rPr lang="en-US" sz="2400"/>
              <a:t>Post Test Certification Form</a:t>
            </a:r>
          </a:p>
          <a:p>
            <a:r>
              <a:rPr lang="en-US" sz="2400"/>
              <a:t>All forms can be found at </a:t>
            </a:r>
            <a:r>
              <a:rPr lang="en-US" sz="2400">
                <a:solidFill>
                  <a:srgbClr val="512EAB"/>
                </a:solidFill>
                <a:hlinkClick r:id="rId2">
                  <a:extLst>
                    <a:ext uri="{A12FA001-AC4F-418D-AE19-62706E023703}">
                      <ahyp:hlinkClr xmlns:ahyp="http://schemas.microsoft.com/office/drawing/2018/hyperlinkcolor" val="tx"/>
                    </a:ext>
                  </a:extLst>
                </a:hlinkClick>
              </a:rPr>
              <a:t>https://bie.mypearsonsupport.com/training-resources/</a:t>
            </a:r>
            <a:r>
              <a:rPr lang="en-US" sz="2400"/>
              <a:t>.</a:t>
            </a:r>
          </a:p>
        </p:txBody>
      </p:sp>
      <p:sp>
        <p:nvSpPr>
          <p:cNvPr id="9" name="Title 2">
            <a:extLst>
              <a:ext uri="{FF2B5EF4-FFF2-40B4-BE49-F238E27FC236}">
                <a16:creationId xmlns:a16="http://schemas.microsoft.com/office/drawing/2014/main" id="{178409F8-E5C1-3CC5-8CF2-4E5A203D0AC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Forms for Administration</a:t>
            </a:r>
          </a:p>
        </p:txBody>
      </p:sp>
    </p:spTree>
    <p:extLst>
      <p:ext uri="{BB962C8B-B14F-4D97-AF65-F5344CB8AC3E}">
        <p14:creationId xmlns:p14="http://schemas.microsoft.com/office/powerpoint/2010/main" val="132748652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8B4CF-E5FA-F9F3-CAF4-0949EEBAF4D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AEEEFC8-733F-C94D-1D62-04EA9891EB6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B3AE8ED8-2DF6-1FB7-AB6D-8FF508F0307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158</a:t>
            </a:fld>
            <a:endParaRPr lang="en-US" noProof="0"/>
          </a:p>
        </p:txBody>
      </p:sp>
      <p:sp>
        <p:nvSpPr>
          <p:cNvPr id="9" name="Title 2">
            <a:extLst>
              <a:ext uri="{FF2B5EF4-FFF2-40B4-BE49-F238E27FC236}">
                <a16:creationId xmlns:a16="http://schemas.microsoft.com/office/drawing/2014/main" id="{128BE2BE-B4A5-7920-C583-F9D7581621D8}"/>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Summative Reports Training </a:t>
            </a:r>
          </a:p>
        </p:txBody>
      </p:sp>
      <p:sp>
        <p:nvSpPr>
          <p:cNvPr id="5" name="Rounded Rectangle 1">
            <a:extLst>
              <a:ext uri="{FF2B5EF4-FFF2-40B4-BE49-F238E27FC236}">
                <a16:creationId xmlns:a16="http://schemas.microsoft.com/office/drawing/2014/main" id="{29E5529B-ABA0-729B-F937-D633F5CE2A27}"/>
              </a:ext>
              <a:ext uri="{C183D7F6-B498-43B3-948B-1728B52AA6E4}">
                <adec:decorative xmlns:adec="http://schemas.microsoft.com/office/drawing/2017/decorative" val="1"/>
              </a:ext>
            </a:extLst>
          </p:cNvPr>
          <p:cNvSpPr/>
          <p:nvPr/>
        </p:nvSpPr>
        <p:spPr bwMode="gray">
          <a:xfrm>
            <a:off x="3740018" y="1774981"/>
            <a:ext cx="5013712" cy="4265210"/>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xt 1">
            <a:extLst>
              <a:ext uri="{FF2B5EF4-FFF2-40B4-BE49-F238E27FC236}">
                <a16:creationId xmlns:a16="http://schemas.microsoft.com/office/drawing/2014/main" id="{2F3F8328-6D79-CF47-E7AF-EC6E61A215FA}"/>
              </a:ext>
            </a:extLst>
          </p:cNvPr>
          <p:cNvSpPr txBox="1">
            <a:spLocks/>
          </p:cNvSpPr>
          <p:nvPr/>
        </p:nvSpPr>
        <p:spPr bwMode="gray">
          <a:xfrm>
            <a:off x="3974249" y="2859110"/>
            <a:ext cx="4545249" cy="2601531"/>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rgbClr val="0D004D"/>
                </a:solidFill>
                <a:latin typeface="+mn-lt"/>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a:cs typeface="Plus Jakarta Sans Medium"/>
              </a:rPr>
              <a:t>Individual Student Reports (ISR)</a:t>
            </a:r>
          </a:p>
          <a:p>
            <a:pPr marL="342900" indent="-342900">
              <a:buFont typeface="Wingdings" panose="05000000000000000000" pitchFamily="2" charset="2"/>
              <a:buChar char="§"/>
            </a:pPr>
            <a:r>
              <a:rPr lang="en-US" sz="2400">
                <a:cs typeface="Plus Jakarta Sans Medium"/>
              </a:rPr>
              <a:t>School-wide grade level aggregate proficiency data report</a:t>
            </a:r>
          </a:p>
          <a:p>
            <a:pPr marL="342900" indent="-342900">
              <a:buFont typeface="Wingdings" panose="05000000000000000000" pitchFamily="2" charset="2"/>
              <a:buChar char="§"/>
            </a:pPr>
            <a:r>
              <a:rPr lang="en-US" sz="2400">
                <a:cs typeface="Plus Jakarta Sans Medium"/>
              </a:rPr>
              <a:t>Performance Reports in ADAM</a:t>
            </a:r>
            <a:endParaRPr lang="en-US" sz="2400"/>
          </a:p>
          <a:p>
            <a:pPr marL="171450" indent="-171450">
              <a:buFont typeface="Wingdings" panose="05000000000000000000" pitchFamily="2" charset="2"/>
              <a:buChar char="§"/>
            </a:pPr>
            <a:endParaRPr lang="en-US" sz="1600">
              <a:cs typeface="Plus Jakarta Sans Medium"/>
            </a:endParaRPr>
          </a:p>
          <a:p>
            <a:pPr marL="171450" indent="-171450">
              <a:buFont typeface="Wingdings" panose="05000000000000000000" pitchFamily="2" charset="2"/>
              <a:buChar char="§"/>
            </a:pPr>
            <a:endParaRPr lang="en-US" sz="1600">
              <a:cs typeface="Plus Jakarta Sans Medium"/>
            </a:endParaRPr>
          </a:p>
          <a:p>
            <a:endParaRPr lang="en-US" sz="1600"/>
          </a:p>
        </p:txBody>
      </p:sp>
      <p:sp>
        <p:nvSpPr>
          <p:cNvPr id="11" name="Description 2">
            <a:extLst>
              <a:ext uri="{FF2B5EF4-FFF2-40B4-BE49-F238E27FC236}">
                <a16:creationId xmlns:a16="http://schemas.microsoft.com/office/drawing/2014/main" id="{B81EE88C-76BA-4A80-2406-F78838DBAA4D}"/>
              </a:ext>
            </a:extLst>
          </p:cNvPr>
          <p:cNvSpPr txBox="1">
            <a:spLocks/>
          </p:cNvSpPr>
          <p:nvPr/>
        </p:nvSpPr>
        <p:spPr bwMode="gray">
          <a:xfrm>
            <a:off x="3974249" y="2095203"/>
            <a:ext cx="4545250" cy="432330"/>
          </a:xfrm>
          <a:prstGeom prst="rect">
            <a:avLst/>
          </a:prstGeom>
        </p:spPr>
        <p:txBody>
          <a:bodyPr lIns="91440" tIns="45720" rIns="91440" bIns="45720" anchor="t" anchorCtr="0"/>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rgbClr val="0D004D"/>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pPr algn="ctr"/>
            <a:r>
              <a:rPr lang="en-US" sz="2800" u="sng"/>
              <a:t>Fall 2026</a:t>
            </a:r>
          </a:p>
        </p:txBody>
      </p:sp>
    </p:spTree>
    <p:extLst>
      <p:ext uri="{BB962C8B-B14F-4D97-AF65-F5344CB8AC3E}">
        <p14:creationId xmlns:p14="http://schemas.microsoft.com/office/powerpoint/2010/main" val="25759389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F8529-A4B7-DF4E-F2DD-E6A0A06E6A0B}"/>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3042572-72F8-E21B-C430-5D7D61C0DB9B}"/>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A7F17D6F-B90D-9ABB-A701-2B600B01627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159</a:t>
            </a:fld>
            <a:endParaRPr lang="en-US" noProof="0"/>
          </a:p>
        </p:txBody>
      </p:sp>
      <p:sp>
        <p:nvSpPr>
          <p:cNvPr id="9" name="Title 2">
            <a:extLst>
              <a:ext uri="{FF2B5EF4-FFF2-40B4-BE49-F238E27FC236}">
                <a16:creationId xmlns:a16="http://schemas.microsoft.com/office/drawing/2014/main" id="{9D40071D-657B-D41B-F140-9EC5D7F820E9}"/>
              </a:ext>
            </a:extLst>
          </p:cNvPr>
          <p:cNvSpPr>
            <a:spLocks noGrp="1"/>
          </p:cNvSpPr>
          <p:nvPr>
            <p:ph type="title"/>
          </p:nvPr>
        </p:nvSpPr>
        <p:spPr>
          <a:xfrm>
            <a:off x="326644" y="0"/>
            <a:ext cx="11091672" cy="1319945"/>
          </a:xfrm>
        </p:spPr>
        <p:txBody>
          <a:bodyPr anchor="ctr"/>
          <a:lstStyle/>
          <a:p>
            <a:r>
              <a:rPr lang="en-US" sz="4000" b="1">
                <a:solidFill>
                  <a:srgbClr val="0D004D"/>
                </a:solidFill>
                <a:latin typeface="Plus Jakarta Sans" pitchFamily="2" charset="0"/>
                <a:cs typeface="Plus Jakarta Sans" pitchFamily="2" charset="0"/>
              </a:rPr>
              <a:t>Standard Setting Recruitment</a:t>
            </a:r>
          </a:p>
        </p:txBody>
      </p:sp>
      <p:sp>
        <p:nvSpPr>
          <p:cNvPr id="10" name="Text 1">
            <a:extLst>
              <a:ext uri="{FF2B5EF4-FFF2-40B4-BE49-F238E27FC236}">
                <a16:creationId xmlns:a16="http://schemas.microsoft.com/office/drawing/2014/main" id="{AEDAADB5-9721-B1E9-5C16-5FEF558ECD50}"/>
              </a:ext>
            </a:extLst>
          </p:cNvPr>
          <p:cNvSpPr txBox="1">
            <a:spLocks/>
          </p:cNvSpPr>
          <p:nvPr/>
        </p:nvSpPr>
        <p:spPr bwMode="gray">
          <a:xfrm>
            <a:off x="3974249" y="2859110"/>
            <a:ext cx="4545249" cy="2601531"/>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rgbClr val="0D004D"/>
                </a:solidFill>
                <a:latin typeface="+mn-lt"/>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rgbClr val="0D004D"/>
                </a:solidFill>
                <a:latin typeface="+mn-lt"/>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endParaRPr lang="en-US" sz="1600">
              <a:cs typeface="Plus Jakarta Sans Medium"/>
            </a:endParaRPr>
          </a:p>
          <a:p>
            <a:pPr marL="171450" indent="-171450">
              <a:buFont typeface="Wingdings" panose="05000000000000000000" pitchFamily="2" charset="2"/>
              <a:buChar char="§"/>
            </a:pPr>
            <a:endParaRPr lang="en-US" sz="1600">
              <a:cs typeface="Plus Jakarta Sans Medium"/>
            </a:endParaRPr>
          </a:p>
          <a:p>
            <a:endParaRPr lang="en-US" sz="1600"/>
          </a:p>
        </p:txBody>
      </p:sp>
      <p:sp>
        <p:nvSpPr>
          <p:cNvPr id="11" name="Description 2">
            <a:extLst>
              <a:ext uri="{FF2B5EF4-FFF2-40B4-BE49-F238E27FC236}">
                <a16:creationId xmlns:a16="http://schemas.microsoft.com/office/drawing/2014/main" id="{D50846AF-2C52-039E-6C99-B63B1EE06D67}"/>
              </a:ext>
            </a:extLst>
          </p:cNvPr>
          <p:cNvSpPr txBox="1">
            <a:spLocks/>
          </p:cNvSpPr>
          <p:nvPr/>
        </p:nvSpPr>
        <p:spPr bwMode="gray">
          <a:xfrm>
            <a:off x="3974249" y="2095203"/>
            <a:ext cx="4545250" cy="432330"/>
          </a:xfrm>
          <a:prstGeom prst="rect">
            <a:avLst/>
          </a:prstGeom>
        </p:spPr>
        <p:txBody>
          <a:bodyPr lIns="91440" tIns="45720" rIns="91440" bIns="45720" anchor="t" anchorCtr="0"/>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rgbClr val="0D004D"/>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pPr algn="ctr"/>
            <a:endParaRPr lang="en-US" sz="2800" u="sng"/>
          </a:p>
        </p:txBody>
      </p:sp>
      <p:sp>
        <p:nvSpPr>
          <p:cNvPr id="3" name="Rectangle 1">
            <a:extLst>
              <a:ext uri="{FF2B5EF4-FFF2-40B4-BE49-F238E27FC236}">
                <a16:creationId xmlns:a16="http://schemas.microsoft.com/office/drawing/2014/main" id="{4E76FA54-94E7-D17B-6CC3-1307D0A8EE04}"/>
              </a:ext>
            </a:extLst>
          </p:cNvPr>
          <p:cNvSpPr>
            <a:spLocks noChangeArrowheads="1"/>
          </p:cNvSpPr>
          <p:nvPr/>
        </p:nvSpPr>
        <p:spPr bwMode="auto">
          <a:xfrm>
            <a:off x="550163" y="1305651"/>
            <a:ext cx="10868153" cy="1631216"/>
          </a:xfrm>
          <a:prstGeom prst="rect">
            <a:avLst/>
          </a:pr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212529"/>
                </a:solidFill>
                <a:effectLst/>
                <a:latin typeface="Poppins" panose="00000500000000000000" pitchFamily="2" charset="0"/>
                <a:cs typeface="Poppins" panose="00000500000000000000" pitchFamily="2" charset="0"/>
              </a:rPr>
              <a:t>Help Shape the Future of Student Achievement!</a:t>
            </a:r>
            <a:br>
              <a:rPr kumimoji="0" lang="en-US" altLang="en-US" sz="800" b="0" i="0" u="none" strike="noStrike" cap="none" normalizeH="0" baseline="0">
                <a:ln>
                  <a:noFill/>
                </a:ln>
                <a:solidFill>
                  <a:schemeClr val="tx1"/>
                </a:solidFill>
                <a:effectLst/>
              </a:rPr>
            </a:br>
            <a:br>
              <a:rPr kumimoji="0" lang="en-US" altLang="en-US" sz="1800" b="0" i="0" u="none" strike="noStrike" cap="none" normalizeH="0" baseline="0">
                <a:ln>
                  <a:noFill/>
                </a:ln>
                <a:solidFill>
                  <a:schemeClr val="tx1"/>
                </a:solidFill>
                <a:effectLst/>
                <a:latin typeface="Arial" panose="020B0604020202020204" pitchFamily="34" charset="0"/>
              </a:rPr>
            </a:br>
            <a:r>
              <a:rPr kumimoji="0" lang="en-US" altLang="en-US" sz="1000" b="0" i="0" u="none" strike="noStrike" cap="none" normalizeH="0" baseline="0">
                <a:ln>
                  <a:noFill/>
                </a:ln>
                <a:solidFill>
                  <a:srgbClr val="212529"/>
                </a:solidFill>
                <a:effectLst/>
                <a:latin typeface="Poppins" panose="00000500000000000000" pitchFamily="2" charset="0"/>
                <a:cs typeface="Poppins" panose="00000500000000000000" pitchFamily="2" charset="0"/>
              </a:rPr>
              <a:t>The Bureau of Indian Education (BIE) invites passionate and experienced educators to play a vital role in shaping student achievement standards for the upcoming BIE Unified English Language Arts (ELA) and Mathematics Summative Assessment. The Standard Setting Meetings are scheduled for July 6–10, 2026 (tentative) and will be held virtually.</a:t>
            </a:r>
            <a:br>
              <a:rPr kumimoji="0" lang="en-US" altLang="en-US" sz="800" b="0" i="0" u="none" strike="noStrike" cap="none" normalizeH="0" baseline="0">
                <a:ln>
                  <a:noFill/>
                </a:ln>
                <a:solidFill>
                  <a:schemeClr val="tx1"/>
                </a:solidFill>
                <a:effectLst/>
              </a:rPr>
            </a:b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826B3EE3-80C9-C967-4830-C4AA41C23DA6}"/>
              </a:ext>
            </a:extLst>
          </p:cNvPr>
          <p:cNvSpPr txBox="1"/>
          <p:nvPr/>
        </p:nvSpPr>
        <p:spPr>
          <a:xfrm>
            <a:off x="4019099" y="5770978"/>
            <a:ext cx="3706761" cy="492443"/>
          </a:xfrm>
          <a:prstGeom prst="rect">
            <a:avLst/>
          </a:prstGeom>
          <a:noFill/>
        </p:spPr>
        <p:txBody>
          <a:bodyPr wrap="square" lIns="0" tIns="0" rIns="0" bIns="0" rtlCol="0">
            <a:spAutoFit/>
          </a:bodyPr>
          <a:lstStyle/>
          <a:p>
            <a:pPr algn="ctr"/>
            <a:r>
              <a:rPr lang="en-US" sz="3200" b="1">
                <a:solidFill>
                  <a:schemeClr val="accent2">
                    <a:lumMod val="75000"/>
                  </a:schemeClr>
                </a:solidFill>
                <a:hlinkClick r:id="rId2">
                  <a:extLst>
                    <a:ext uri="{A12FA001-AC4F-418D-AE19-62706E023703}">
                      <ahyp:hlinkClr xmlns:ahyp="http://schemas.microsoft.com/office/drawing/2018/hyperlinkcolor" val="tx"/>
                    </a:ext>
                  </a:extLst>
                </a:hlinkClick>
              </a:rPr>
              <a:t>Register here! </a:t>
            </a:r>
            <a:endParaRPr lang="en-US" sz="3200" b="1">
              <a:solidFill>
                <a:schemeClr val="accent2">
                  <a:lumMod val="75000"/>
                </a:schemeClr>
              </a:solidFill>
            </a:endParaRPr>
          </a:p>
        </p:txBody>
      </p:sp>
      <p:graphicFrame>
        <p:nvGraphicFramePr>
          <p:cNvPr id="5" name="Table 4">
            <a:extLst>
              <a:ext uri="{FF2B5EF4-FFF2-40B4-BE49-F238E27FC236}">
                <a16:creationId xmlns:a16="http://schemas.microsoft.com/office/drawing/2014/main" id="{AB20815D-4A7D-A530-1A79-9FA710F81E3D}"/>
              </a:ext>
            </a:extLst>
          </p:cNvPr>
          <p:cNvGraphicFramePr>
            <a:graphicFrameLocks noGrp="1"/>
          </p:cNvGraphicFramePr>
          <p:nvPr>
            <p:extLst>
              <p:ext uri="{D42A27DB-BD31-4B8C-83A1-F6EECF244321}">
                <p14:modId xmlns:p14="http://schemas.microsoft.com/office/powerpoint/2010/main" val="536357513"/>
              </p:ext>
            </p:extLst>
          </p:nvPr>
        </p:nvGraphicFramePr>
        <p:xfrm>
          <a:off x="1066800" y="2629334"/>
          <a:ext cx="10058400" cy="2948940"/>
        </p:xfrm>
        <a:graphic>
          <a:graphicData uri="http://schemas.openxmlformats.org/drawingml/2006/table">
            <a:tbl>
              <a:tblPr/>
              <a:tblGrid>
                <a:gridCol w="2585247">
                  <a:extLst>
                    <a:ext uri="{9D8B030D-6E8A-4147-A177-3AD203B41FA5}">
                      <a16:colId xmlns:a16="http://schemas.microsoft.com/office/drawing/2014/main" val="2620743119"/>
                    </a:ext>
                  </a:extLst>
                </a:gridCol>
                <a:gridCol w="7473153">
                  <a:extLst>
                    <a:ext uri="{9D8B030D-6E8A-4147-A177-3AD203B41FA5}">
                      <a16:colId xmlns:a16="http://schemas.microsoft.com/office/drawing/2014/main" val="2899419534"/>
                    </a:ext>
                  </a:extLst>
                </a:gridCol>
              </a:tblGrid>
              <a:tr h="0">
                <a:tc>
                  <a:txBody>
                    <a:bodyPr/>
                    <a:lstStyle/>
                    <a:p>
                      <a:pPr>
                        <a:buNone/>
                      </a:pPr>
                      <a:r>
                        <a:rPr lang="en-US" sz="1200" b="1">
                          <a:effectLst/>
                        </a:rPr>
                        <a:t>Responsibilities </a:t>
                      </a:r>
                      <a:br>
                        <a:rPr lang="en-US" sz="1200">
                          <a:effectLst/>
                        </a:rPr>
                      </a:br>
                      <a:endParaRPr lang="en-US" sz="1200">
                        <a:effectLst/>
                      </a:endParaRPr>
                    </a:p>
                  </a:txBody>
                  <a:tcPr marR="190500" marT="95250" marB="95250" anchor="ctr">
                    <a:lnL>
                      <a:noFill/>
                    </a:lnL>
                    <a:lnR>
                      <a:noFill/>
                    </a:lnR>
                    <a:lnT>
                      <a:noFill/>
                    </a:lnT>
                    <a:lnB>
                      <a:noFill/>
                    </a:lnB>
                    <a:solidFill>
                      <a:srgbClr val="FFFFFF"/>
                    </a:solidFill>
                  </a:tcPr>
                </a:tc>
                <a:tc>
                  <a:txBody>
                    <a:bodyPr/>
                    <a:lstStyle/>
                    <a:p>
                      <a:pPr>
                        <a:buNone/>
                      </a:pPr>
                      <a:r>
                        <a:rPr lang="en-US" sz="1200">
                          <a:effectLst/>
                        </a:rPr>
                        <a:t>• Review assessment items with a critical and informed lens</a:t>
                      </a:r>
                      <a:br>
                        <a:rPr lang="en-US" sz="1200">
                          <a:effectLst/>
                        </a:rPr>
                      </a:br>
                      <a:r>
                        <a:rPr lang="en-US" sz="1200">
                          <a:effectLst/>
                        </a:rPr>
                        <a:t>• Align them with grade-level expectations and academic rigor</a:t>
                      </a:r>
                      <a:br>
                        <a:rPr lang="en-US" sz="1200">
                          <a:effectLst/>
                        </a:rPr>
                      </a:br>
                      <a:r>
                        <a:rPr lang="en-US" sz="1200">
                          <a:effectLst/>
                        </a:rPr>
                        <a:t>• Help define performance standards that reflect equity, clarity, and high expectations for BIE students</a:t>
                      </a:r>
                      <a:br>
                        <a:rPr lang="en-US" sz="1200">
                          <a:effectLst/>
                        </a:rPr>
                      </a:br>
                      <a:endParaRPr lang="en-US" sz="1200">
                        <a:effectLst/>
                      </a:endParaRPr>
                    </a:p>
                  </a:txBody>
                  <a:tcPr marR="190500" marT="95250" marB="95250" anchor="ctr">
                    <a:lnL>
                      <a:noFill/>
                    </a:lnL>
                    <a:lnR>
                      <a:noFill/>
                    </a:lnR>
                    <a:lnT>
                      <a:noFill/>
                    </a:lnT>
                    <a:lnB>
                      <a:noFill/>
                    </a:lnB>
                    <a:solidFill>
                      <a:srgbClr val="FFFFFF"/>
                    </a:solidFill>
                  </a:tcPr>
                </a:tc>
                <a:extLst>
                  <a:ext uri="{0D108BD9-81ED-4DB2-BD59-A6C34878D82A}">
                    <a16:rowId xmlns:a16="http://schemas.microsoft.com/office/drawing/2014/main" val="2037377078"/>
                  </a:ext>
                </a:extLst>
              </a:tr>
              <a:tr h="0">
                <a:tc>
                  <a:txBody>
                    <a:bodyPr/>
                    <a:lstStyle/>
                    <a:p>
                      <a:pPr>
                        <a:buNone/>
                      </a:pPr>
                      <a:r>
                        <a:rPr lang="en-US" sz="1200" b="1">
                          <a:effectLst/>
                        </a:rPr>
                        <a:t>Why Participate?</a:t>
                      </a:r>
                      <a:br>
                        <a:rPr lang="en-US" sz="1200">
                          <a:effectLst/>
                        </a:rPr>
                      </a:br>
                      <a:endParaRPr lang="en-US" sz="1200">
                        <a:effectLst/>
                      </a:endParaRPr>
                    </a:p>
                  </a:txBody>
                  <a:tcPr marR="190500" marT="95250" marB="95250" anchor="ctr">
                    <a:lnL>
                      <a:noFill/>
                    </a:lnL>
                    <a:lnR>
                      <a:noFill/>
                    </a:lnR>
                    <a:lnT>
                      <a:noFill/>
                    </a:lnT>
                    <a:lnB>
                      <a:noFill/>
                    </a:lnB>
                    <a:solidFill>
                      <a:srgbClr val="FFFFFF"/>
                    </a:solidFill>
                  </a:tcPr>
                </a:tc>
                <a:tc>
                  <a:txBody>
                    <a:bodyPr/>
                    <a:lstStyle/>
                    <a:p>
                      <a:pPr>
                        <a:buNone/>
                      </a:pPr>
                      <a:r>
                        <a:rPr lang="en-US" sz="1200">
                          <a:effectLst/>
                        </a:rPr>
                        <a:t>• Make your voice count on a critical educational initiative</a:t>
                      </a:r>
                      <a:br>
                        <a:rPr lang="en-US" sz="1200">
                          <a:effectLst/>
                        </a:rPr>
                      </a:br>
                      <a:r>
                        <a:rPr lang="en-US" sz="1200">
                          <a:effectLst/>
                        </a:rPr>
                        <a:t>• Collaborate with fellow educators and content experts from across bureau-funded schools</a:t>
                      </a:r>
                      <a:br>
                        <a:rPr lang="en-US" sz="1200">
                          <a:effectLst/>
                        </a:rPr>
                      </a:br>
                      <a:r>
                        <a:rPr lang="en-US" sz="1200">
                          <a:effectLst/>
                        </a:rPr>
                        <a:t>• Support fair and meaningful outcomes for student assessments</a:t>
                      </a:r>
                      <a:br>
                        <a:rPr lang="en-US" sz="1200">
                          <a:effectLst/>
                        </a:rPr>
                      </a:br>
                      <a:r>
                        <a:rPr lang="en-US" sz="1200">
                          <a:effectLst/>
                        </a:rPr>
                        <a:t>• Receive expert training and professional development</a:t>
                      </a:r>
                      <a:br>
                        <a:rPr lang="en-US" sz="1200">
                          <a:effectLst/>
                        </a:rPr>
                      </a:br>
                      <a:endParaRPr lang="en-US" sz="1200">
                        <a:effectLst/>
                      </a:endParaRPr>
                    </a:p>
                  </a:txBody>
                  <a:tcPr marR="190500" marT="95250" marB="95250" anchor="ctr">
                    <a:lnL>
                      <a:noFill/>
                    </a:lnL>
                    <a:lnR>
                      <a:noFill/>
                    </a:lnR>
                    <a:lnT>
                      <a:noFill/>
                    </a:lnT>
                    <a:lnB>
                      <a:noFill/>
                    </a:lnB>
                    <a:solidFill>
                      <a:srgbClr val="FFFFFF"/>
                    </a:solidFill>
                  </a:tcPr>
                </a:tc>
                <a:extLst>
                  <a:ext uri="{0D108BD9-81ED-4DB2-BD59-A6C34878D82A}">
                    <a16:rowId xmlns:a16="http://schemas.microsoft.com/office/drawing/2014/main" val="2930006482"/>
                  </a:ext>
                </a:extLst>
              </a:tr>
              <a:tr h="0">
                <a:tc>
                  <a:txBody>
                    <a:bodyPr/>
                    <a:lstStyle/>
                    <a:p>
                      <a:pPr>
                        <a:buNone/>
                      </a:pPr>
                      <a:r>
                        <a:rPr lang="en-US" sz="1200" b="1">
                          <a:effectLst/>
                        </a:rPr>
                        <a:t>Who Should Apply?</a:t>
                      </a:r>
                      <a:br>
                        <a:rPr lang="en-US" sz="1200">
                          <a:effectLst/>
                        </a:rPr>
                      </a:br>
                      <a:endParaRPr lang="en-US" sz="1200">
                        <a:effectLst/>
                      </a:endParaRPr>
                    </a:p>
                  </a:txBody>
                  <a:tcPr marR="190500" marT="95250" marB="95250" anchor="ctr">
                    <a:lnL>
                      <a:noFill/>
                    </a:lnL>
                    <a:lnR>
                      <a:noFill/>
                    </a:lnR>
                    <a:lnT>
                      <a:noFill/>
                    </a:lnT>
                    <a:lnB>
                      <a:noFill/>
                    </a:lnB>
                    <a:solidFill>
                      <a:srgbClr val="FFFFFF"/>
                    </a:solidFill>
                  </a:tcPr>
                </a:tc>
                <a:tc>
                  <a:txBody>
                    <a:bodyPr/>
                    <a:lstStyle/>
                    <a:p>
                      <a:pPr>
                        <a:buNone/>
                      </a:pPr>
                      <a:r>
                        <a:rPr lang="en-US" sz="1200">
                          <a:effectLst/>
                        </a:rPr>
                        <a:t>• Teachers, specialists, coaches, and instructional leaders</a:t>
                      </a:r>
                      <a:br>
                        <a:rPr lang="en-US" sz="1200">
                          <a:effectLst/>
                        </a:rPr>
                      </a:br>
                      <a:r>
                        <a:rPr lang="en-US" sz="1200">
                          <a:effectLst/>
                        </a:rPr>
                        <a:t>• Experience in ELA or Math (grades 3–8, 11)</a:t>
                      </a:r>
                      <a:br>
                        <a:rPr lang="en-US" sz="1200">
                          <a:effectLst/>
                        </a:rPr>
                      </a:br>
                      <a:r>
                        <a:rPr lang="en-US" sz="1200">
                          <a:effectLst/>
                        </a:rPr>
                        <a:t>• Represent diverse school communities</a:t>
                      </a:r>
                    </a:p>
                  </a:txBody>
                  <a:tcPr marR="190500" marT="95250" marB="95250" anchor="ctr">
                    <a:lnL>
                      <a:noFill/>
                    </a:lnL>
                    <a:lnR>
                      <a:noFill/>
                    </a:lnR>
                    <a:lnT>
                      <a:noFill/>
                    </a:lnT>
                    <a:lnB>
                      <a:noFill/>
                    </a:lnB>
                    <a:solidFill>
                      <a:srgbClr val="FFFFFF"/>
                    </a:solidFill>
                  </a:tcPr>
                </a:tc>
                <a:extLst>
                  <a:ext uri="{0D108BD9-81ED-4DB2-BD59-A6C34878D82A}">
                    <a16:rowId xmlns:a16="http://schemas.microsoft.com/office/drawing/2014/main" val="2384178101"/>
                  </a:ext>
                </a:extLst>
              </a:tr>
            </a:tbl>
          </a:graphicData>
        </a:graphic>
      </p:graphicFrame>
    </p:spTree>
    <p:extLst>
      <p:ext uri="{BB962C8B-B14F-4D97-AF65-F5344CB8AC3E}">
        <p14:creationId xmlns:p14="http://schemas.microsoft.com/office/powerpoint/2010/main" val="7447050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F0F44-4B92-0677-A7D5-D9C5DB1C65DE}"/>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55B650AF-CFBC-4E56-D0F6-D30960373EA1}"/>
              </a:ext>
            </a:extLst>
          </p:cNvPr>
          <p:cNvSpPr>
            <a:spLocks noGrp="1"/>
          </p:cNvSpPr>
          <p:nvPr>
            <p:ph type="body" sz="quarter" idx="11"/>
          </p:nvPr>
        </p:nvSpPr>
        <p:spPr/>
        <p:txBody>
          <a:bodyPr anchor="b"/>
          <a:lstStyle/>
          <a:p>
            <a:r>
              <a:rPr lang="en-US"/>
              <a:t>Support &amp; Contacts</a:t>
            </a:r>
          </a:p>
        </p:txBody>
      </p:sp>
      <p:pic>
        <p:nvPicPr>
          <p:cNvPr id="2" name="Picture 1">
            <a:extLst>
              <a:ext uri="{FF2B5EF4-FFF2-40B4-BE49-F238E27FC236}">
                <a16:creationId xmlns:a16="http://schemas.microsoft.com/office/drawing/2014/main" id="{F4727F57-3EB3-040D-0D93-88C021B55E4C}"/>
              </a:ext>
            </a:extLst>
          </p:cNvPr>
          <p:cNvPicPr>
            <a:picLocks noChangeAspect="1"/>
          </p:cNvPicPr>
          <p:nvPr/>
        </p:nvPicPr>
        <p:blipFill>
          <a:blip r:embed="rId2"/>
          <a:stretch>
            <a:fillRect/>
          </a:stretch>
        </p:blipFill>
        <p:spPr>
          <a:xfrm>
            <a:off x="3068053" y="229654"/>
            <a:ext cx="1097375" cy="1097375"/>
          </a:xfrm>
          <a:prstGeom prst="rect">
            <a:avLst/>
          </a:prstGeom>
        </p:spPr>
      </p:pic>
    </p:spTree>
    <p:extLst>
      <p:ext uri="{BB962C8B-B14F-4D97-AF65-F5344CB8AC3E}">
        <p14:creationId xmlns:p14="http://schemas.microsoft.com/office/powerpoint/2010/main" val="279654785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E259D-5037-3F21-EF11-64280004406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58EB7B2B-D095-3FD8-7322-C1D1558B818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71B2FEA5-985D-346B-BC9C-C8636188A1E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161</a:t>
            </a:fld>
            <a:endParaRPr lang="en-US" noProof="0"/>
          </a:p>
        </p:txBody>
      </p:sp>
      <p:sp>
        <p:nvSpPr>
          <p:cNvPr id="6" name="Content Placeholder 3">
            <a:extLst>
              <a:ext uri="{FF2B5EF4-FFF2-40B4-BE49-F238E27FC236}">
                <a16:creationId xmlns:a16="http://schemas.microsoft.com/office/drawing/2014/main" id="{898FAB53-A585-DBAA-0188-4E42E12C1DD6}"/>
              </a:ext>
            </a:extLst>
          </p:cNvPr>
          <p:cNvSpPr txBox="1">
            <a:spLocks/>
          </p:cNvSpPr>
          <p:nvPr/>
        </p:nvSpPr>
        <p:spPr>
          <a:xfrm>
            <a:off x="550164" y="1462819"/>
            <a:ext cx="11091672" cy="470857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endParaRPr lang="en-US" sz="2200"/>
          </a:p>
        </p:txBody>
      </p:sp>
      <p:sp>
        <p:nvSpPr>
          <p:cNvPr id="9" name="Title 2">
            <a:extLst>
              <a:ext uri="{FF2B5EF4-FFF2-40B4-BE49-F238E27FC236}">
                <a16:creationId xmlns:a16="http://schemas.microsoft.com/office/drawing/2014/main" id="{8CA1E34F-F13E-1B02-6352-E6015839302E}"/>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Pearson Customer Support </a:t>
            </a:r>
          </a:p>
        </p:txBody>
      </p:sp>
      <p:sp>
        <p:nvSpPr>
          <p:cNvPr id="2" name="Rounded Rectangle 1">
            <a:extLst>
              <a:ext uri="{FF2B5EF4-FFF2-40B4-BE49-F238E27FC236}">
                <a16:creationId xmlns:a16="http://schemas.microsoft.com/office/drawing/2014/main" id="{8CB3E813-0100-3A0F-9FFD-84B223A33734}"/>
              </a:ext>
              <a:ext uri="{C183D7F6-B498-43B3-948B-1728B52AA6E4}">
                <adec:decorative xmlns:adec="http://schemas.microsoft.com/office/drawing/2017/decorative" val="1"/>
              </a:ext>
            </a:extLst>
          </p:cNvPr>
          <p:cNvSpPr/>
          <p:nvPr/>
        </p:nvSpPr>
        <p:spPr bwMode="white">
          <a:xfrm>
            <a:off x="4358650" y="1820823"/>
            <a:ext cx="3468895" cy="4350566"/>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sz="2400" b="1" u="sng">
                <a:solidFill>
                  <a:srgbClr val="0D004D"/>
                </a:solidFill>
                <a:latin typeface="Plus Jakarta Sans" pitchFamily="2" charset="0"/>
                <a:cs typeface="Plus Jakarta Sans" pitchFamily="2" charset="0"/>
              </a:rPr>
              <a:t>Customer Support</a:t>
            </a:r>
          </a:p>
          <a:p>
            <a:pPr algn="ctr">
              <a:defRPr/>
            </a:pPr>
            <a:endParaRPr lang="en-US" sz="2400" b="1">
              <a:solidFill>
                <a:srgbClr val="0D004D"/>
              </a:solidFill>
              <a:latin typeface="Plus Jakarta Sans"/>
              <a:cs typeface="Plus Jakarta Sans"/>
            </a:endParaRPr>
          </a:p>
          <a:p>
            <a:pPr algn="ctr">
              <a:defRPr/>
            </a:pPr>
            <a:r>
              <a:rPr lang="en-US" sz="2400" b="1">
                <a:solidFill>
                  <a:srgbClr val="0D004D"/>
                </a:solidFill>
                <a:latin typeface="Plus Jakarta Sans"/>
                <a:cs typeface="Plus Jakarta Sans"/>
              </a:rPr>
              <a:t>1-833-302-9587</a:t>
            </a:r>
            <a:endParaRPr lang="en-US" sz="2400">
              <a:solidFill>
                <a:srgbClr val="000000"/>
              </a:solidFill>
              <a:latin typeface="Plus Jakarta Sans"/>
              <a:cs typeface="Plus Jakarta Sans"/>
            </a:endParaRPr>
          </a:p>
          <a:p>
            <a:pPr algn="ctr">
              <a:defRPr/>
            </a:pPr>
            <a:endParaRPr lang="en-US" sz="2400" b="1">
              <a:solidFill>
                <a:srgbClr val="0D004D"/>
              </a:solidFill>
              <a:latin typeface="Plus Jakarta Sans"/>
              <a:cs typeface="Plus Jakarta Sans"/>
            </a:endParaRPr>
          </a:p>
          <a:p>
            <a:pPr algn="ctr">
              <a:spcAft>
                <a:spcPts val="600"/>
              </a:spcAft>
              <a:defRPr/>
            </a:pPr>
            <a:r>
              <a:rPr lang="en-US" sz="2200" b="1" u="sng">
                <a:solidFill>
                  <a:srgbClr val="0D004D"/>
                </a:solidFill>
                <a:latin typeface="Plus Jakarta Sans"/>
                <a:cs typeface="Plus Jakarta Sans"/>
              </a:rPr>
              <a:t>Monday – Friday</a:t>
            </a:r>
            <a:endParaRPr lang="en-US" sz="2200">
              <a:solidFill>
                <a:srgbClr val="000000"/>
              </a:solidFill>
              <a:latin typeface="Plus Jakarta Sans"/>
              <a:cs typeface="Plus Jakarta Sans"/>
            </a:endParaRPr>
          </a:p>
          <a:p>
            <a:pPr algn="ctr">
              <a:spcAft>
                <a:spcPts val="600"/>
              </a:spcAft>
              <a:defRPr/>
            </a:pPr>
            <a:r>
              <a:rPr lang="de-DE" sz="2000">
                <a:solidFill>
                  <a:srgbClr val="0D004D"/>
                </a:solidFill>
                <a:latin typeface="Plus Jakarta Sans"/>
                <a:cs typeface="Plus Jakarta Sans"/>
              </a:rPr>
              <a:t>4:00 a.m. – 5:30 p.m. (PT)</a:t>
            </a:r>
          </a:p>
          <a:p>
            <a:pPr algn="ctr">
              <a:spcAft>
                <a:spcPts val="600"/>
              </a:spcAft>
              <a:defRPr/>
            </a:pPr>
            <a:r>
              <a:rPr lang="de-DE" sz="2000">
                <a:solidFill>
                  <a:srgbClr val="0D004D"/>
                </a:solidFill>
                <a:latin typeface="Plus Jakarta Sans"/>
                <a:cs typeface="Plus Jakarta Sans"/>
              </a:rPr>
              <a:t>5:00 a.m. – 6:30 p.m. (MT)</a:t>
            </a:r>
          </a:p>
          <a:p>
            <a:pPr algn="ctr">
              <a:spcAft>
                <a:spcPts val="600"/>
              </a:spcAft>
              <a:defRPr/>
            </a:pPr>
            <a:r>
              <a:rPr lang="de-DE" sz="2000">
                <a:solidFill>
                  <a:srgbClr val="0D004D"/>
                </a:solidFill>
                <a:latin typeface="Plus Jakarta Sans"/>
                <a:cs typeface="Plus Jakarta Sans"/>
              </a:rPr>
              <a:t>6:00 a.m. – 7:30 p.m. (CT)</a:t>
            </a:r>
          </a:p>
          <a:p>
            <a:pPr algn="ctr">
              <a:spcAft>
                <a:spcPts val="600"/>
              </a:spcAft>
              <a:defRPr/>
            </a:pPr>
            <a:r>
              <a:rPr lang="de-DE" sz="2000">
                <a:solidFill>
                  <a:srgbClr val="0D004D"/>
                </a:solidFill>
                <a:latin typeface="Plus Jakarta Sans"/>
                <a:cs typeface="Plus Jakarta Sans"/>
              </a:rPr>
              <a:t>7:00 a.m. – 8:30 p.m. (ET)</a:t>
            </a:r>
            <a:endParaRPr lang="en-US" sz="2000">
              <a:solidFill>
                <a:srgbClr val="000000"/>
              </a:solidFill>
              <a:latin typeface="Plus Jakarta Sans"/>
              <a:cs typeface="Plus Jakarta Sans"/>
            </a:endParaRPr>
          </a:p>
        </p:txBody>
      </p:sp>
    </p:spTree>
    <p:extLst>
      <p:ext uri="{BB962C8B-B14F-4D97-AF65-F5344CB8AC3E}">
        <p14:creationId xmlns:p14="http://schemas.microsoft.com/office/powerpoint/2010/main" val="26702575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B9E4-7BF8-88CA-0AC5-040A9863C94F}"/>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7AC61B43-5E72-1334-BDF3-DD35C8BF085A}"/>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535F2233-E80D-0A90-C980-89D2A546086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162</a:t>
            </a:fld>
            <a:endParaRPr lang="en-US" noProof="0"/>
          </a:p>
        </p:txBody>
      </p:sp>
      <p:sp>
        <p:nvSpPr>
          <p:cNvPr id="6" name="Content Placeholder 3">
            <a:extLst>
              <a:ext uri="{FF2B5EF4-FFF2-40B4-BE49-F238E27FC236}">
                <a16:creationId xmlns:a16="http://schemas.microsoft.com/office/drawing/2014/main" id="{780CE94C-7A78-FBD8-864B-C03654B18889}"/>
              </a:ext>
            </a:extLst>
          </p:cNvPr>
          <p:cNvSpPr txBox="1">
            <a:spLocks/>
          </p:cNvSpPr>
          <p:nvPr/>
        </p:nvSpPr>
        <p:spPr>
          <a:xfrm>
            <a:off x="550164" y="1462819"/>
            <a:ext cx="11091672" cy="4708570"/>
          </a:xfrm>
          <a:prstGeom prst="rect">
            <a:avLst/>
          </a:prstGeom>
        </p:spPr>
        <p:txBody>
          <a:bodyPr lIns="91440" tIns="45720" rIns="91440" bIns="45720" anchor="t"/>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600"/>
              <a:t>For general questions related to the ELA and Math assessment:</a:t>
            </a:r>
          </a:p>
          <a:p>
            <a:r>
              <a:rPr lang="en-US" sz="2600" b="1"/>
              <a:t>Aurelia Shorty</a:t>
            </a:r>
            <a:r>
              <a:rPr lang="en-US" sz="2600"/>
              <a:t>, Education Program Specialist, </a:t>
            </a:r>
            <a:r>
              <a:rPr lang="en-US" sz="2600">
                <a:solidFill>
                  <a:srgbClr val="512EAB"/>
                </a:solidFill>
                <a:hlinkClick r:id="rId2">
                  <a:extLst>
                    <a:ext uri="{A12FA001-AC4F-418D-AE19-62706E023703}">
                      <ahyp:hlinkClr xmlns:ahyp="http://schemas.microsoft.com/office/drawing/2018/hyperlinkcolor" val="tx"/>
                    </a:ext>
                  </a:extLst>
                </a:hlinkClick>
              </a:rPr>
              <a:t>aurelia.shorty@bie.edu</a:t>
            </a:r>
            <a:r>
              <a:rPr lang="en-US" sz="2600">
                <a:solidFill>
                  <a:srgbClr val="512EAB"/>
                </a:solidFill>
              </a:rPr>
              <a:t>  </a:t>
            </a:r>
            <a:endParaRPr lang="en-US" sz="2600">
              <a:solidFill>
                <a:srgbClr val="512EAB"/>
              </a:solidFill>
              <a:cs typeface="Plus Jakarta Sans"/>
            </a:endParaRPr>
          </a:p>
          <a:p>
            <a:endParaRPr lang="en-US" sz="2600"/>
          </a:p>
          <a:p>
            <a:r>
              <a:rPr lang="en-US" sz="2600"/>
              <a:t>For questions related to assessment data files:</a:t>
            </a:r>
            <a:endParaRPr lang="en-US" sz="2600">
              <a:cs typeface="Plus Jakarta Sans"/>
            </a:endParaRPr>
          </a:p>
          <a:p>
            <a:r>
              <a:rPr lang="en-US" sz="2600" b="1"/>
              <a:t>Dr. Rebecca Izzo</a:t>
            </a:r>
            <a:r>
              <a:rPr lang="en-US" sz="2600"/>
              <a:t>, Research Analyst, </a:t>
            </a:r>
            <a:r>
              <a:rPr lang="en-US" sz="2600">
                <a:solidFill>
                  <a:srgbClr val="512EAB"/>
                </a:solidFill>
                <a:hlinkClick r:id="rId3">
                  <a:extLst>
                    <a:ext uri="{A12FA001-AC4F-418D-AE19-62706E023703}">
                      <ahyp:hlinkClr xmlns:ahyp="http://schemas.microsoft.com/office/drawing/2018/hyperlinkcolor" val="tx"/>
                    </a:ext>
                  </a:extLst>
                </a:hlinkClick>
              </a:rPr>
              <a:t>rebecca.Izzo@bie.edu</a:t>
            </a:r>
            <a:r>
              <a:rPr lang="en-US" sz="2600">
                <a:solidFill>
                  <a:srgbClr val="512EAB"/>
                </a:solidFill>
              </a:rPr>
              <a:t>  </a:t>
            </a:r>
            <a:endParaRPr lang="en-US" sz="2600">
              <a:solidFill>
                <a:srgbClr val="512EAB"/>
              </a:solidFill>
              <a:cs typeface="Plus Jakarta Sans"/>
            </a:endParaRPr>
          </a:p>
        </p:txBody>
      </p:sp>
      <p:sp>
        <p:nvSpPr>
          <p:cNvPr id="9" name="Title 2">
            <a:extLst>
              <a:ext uri="{FF2B5EF4-FFF2-40B4-BE49-F238E27FC236}">
                <a16:creationId xmlns:a16="http://schemas.microsoft.com/office/drawing/2014/main" id="{43570764-78DF-9C46-F606-FD7CF48733DF}"/>
              </a:ext>
            </a:extLst>
          </p:cNvPr>
          <p:cNvSpPr>
            <a:spLocks noGrp="1"/>
          </p:cNvSpPr>
          <p:nvPr>
            <p:ph type="title"/>
          </p:nvPr>
        </p:nvSpPr>
        <p:spPr>
          <a:xfrm>
            <a:off x="550164" y="142874"/>
            <a:ext cx="11091672" cy="1319945"/>
          </a:xfrm>
        </p:spPr>
        <p:txBody>
          <a:bodyPr anchor="ctr"/>
          <a:lstStyle/>
          <a:p>
            <a:r>
              <a:rPr lang="en-US" sz="4000" b="1">
                <a:solidFill>
                  <a:srgbClr val="0D004D"/>
                </a:solidFill>
                <a:latin typeface="Plus Jakarta Sans" pitchFamily="2" charset="0"/>
                <a:cs typeface="Plus Jakarta Sans" pitchFamily="2" charset="0"/>
              </a:rPr>
              <a:t>BIE Contacts</a:t>
            </a:r>
          </a:p>
        </p:txBody>
      </p:sp>
    </p:spTree>
    <p:extLst>
      <p:ext uri="{BB962C8B-B14F-4D97-AF65-F5344CB8AC3E}">
        <p14:creationId xmlns:p14="http://schemas.microsoft.com/office/powerpoint/2010/main" val="168547328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2073B5E-B197-39D2-B0EE-9EAAF67C9DD4}"/>
              </a:ext>
            </a:extLst>
          </p:cNvPr>
          <p:cNvSpPr>
            <a:spLocks noGrp="1"/>
          </p:cNvSpPr>
          <p:nvPr>
            <p:ph type="ftr" sz="quarter" idx="4294967295"/>
          </p:nvPr>
        </p:nvSpPr>
        <p:spPr>
          <a:xfrm>
            <a:off x="252670" y="6428456"/>
            <a:ext cx="2162432" cy="417512"/>
          </a:xfrm>
        </p:spPr>
        <p:txBody>
          <a:bodyPr/>
          <a:lstStyle/>
          <a:p>
            <a:pPr algn="ctr"/>
            <a:r>
              <a:rPr lang="en-US" noProof="0"/>
              <a:t>Copyright 2025 Pearson. All rights reserved.</a:t>
            </a:r>
          </a:p>
        </p:txBody>
      </p:sp>
      <p:sp>
        <p:nvSpPr>
          <p:cNvPr id="6" name="Slide Number Placeholder 5">
            <a:extLst>
              <a:ext uri="{FF2B5EF4-FFF2-40B4-BE49-F238E27FC236}">
                <a16:creationId xmlns:a16="http://schemas.microsoft.com/office/drawing/2014/main" id="{CE2F63D0-C39E-F40C-BF17-E283637ED087}"/>
              </a:ext>
            </a:extLst>
          </p:cNvPr>
          <p:cNvSpPr>
            <a:spLocks noGrp="1"/>
          </p:cNvSpPr>
          <p:nvPr>
            <p:ph type="sldNum" sz="quarter" idx="4294967295"/>
          </p:nvPr>
        </p:nvSpPr>
        <p:spPr>
          <a:xfrm>
            <a:off x="10458450" y="6440488"/>
            <a:ext cx="1733550" cy="417512"/>
          </a:xfrm>
        </p:spPr>
        <p:txBody>
          <a:bodyPr/>
          <a:lstStyle/>
          <a:p>
            <a:pPr algn="ctr"/>
            <a:fld id="{27BB625B-AB5A-C845-B50B-ED205C3DDF7A}" type="slidenum">
              <a:rPr lang="en-US" noProof="0" smtClean="0"/>
              <a:pPr algn="ctr"/>
              <a:t>163</a:t>
            </a:fld>
            <a:endParaRPr lang="en-US" noProof="0"/>
          </a:p>
        </p:txBody>
      </p:sp>
      <p:pic>
        <p:nvPicPr>
          <p:cNvPr id="2" name="Picture 1">
            <a:extLst>
              <a:ext uri="{FF2B5EF4-FFF2-40B4-BE49-F238E27FC236}">
                <a16:creationId xmlns:a16="http://schemas.microsoft.com/office/drawing/2014/main" id="{0B550DE1-B99D-B7D1-57B6-CC7FB29692FD}"/>
              </a:ext>
            </a:extLst>
          </p:cNvPr>
          <p:cNvPicPr>
            <a:picLocks noChangeAspect="1"/>
          </p:cNvPicPr>
          <p:nvPr/>
        </p:nvPicPr>
        <p:blipFill>
          <a:blip r:embed="rId2"/>
          <a:stretch>
            <a:fillRect/>
          </a:stretch>
        </p:blipFill>
        <p:spPr>
          <a:xfrm>
            <a:off x="5682465" y="2290660"/>
            <a:ext cx="2276679" cy="2276679"/>
          </a:xfrm>
          <a:prstGeom prst="rect">
            <a:avLst/>
          </a:prstGeom>
        </p:spPr>
      </p:pic>
    </p:spTree>
    <p:extLst>
      <p:ext uri="{BB962C8B-B14F-4D97-AF65-F5344CB8AC3E}">
        <p14:creationId xmlns:p14="http://schemas.microsoft.com/office/powerpoint/2010/main" val="3574205014"/>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Pearson_PPT-Template-High-Level" id="{9CE228DB-A70D-DB4C-BF97-66A36C0D56DF}" vid="{9E872E1F-81D4-AB47-88B6-0840B145B3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e03043a-91b4-430d-9397-a94a796b0a4d">
      <Terms xmlns="http://schemas.microsoft.com/office/infopath/2007/PartnerControls"/>
    </lcf76f155ced4ddcb4097134ff3c332f>
    <TaxCatchAll xmlns="5c49b5b9-a32c-4183-9b2f-d7fe9087c203"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483F8DB2D76849BD1C17C49A3FFA8D" ma:contentTypeVersion="19" ma:contentTypeDescription="Create a new document." ma:contentTypeScope="" ma:versionID="8f4820054349d002136ef063a68bca04">
  <xsd:schema xmlns:xsd="http://www.w3.org/2001/XMLSchema" xmlns:xs="http://www.w3.org/2001/XMLSchema" xmlns:p="http://schemas.microsoft.com/office/2006/metadata/properties" xmlns:ns1="http://schemas.microsoft.com/sharepoint/v3" xmlns:ns2="6e03043a-91b4-430d-9397-a94a796b0a4d" xmlns:ns3="5c49b5b9-a32c-4183-9b2f-d7fe9087c203" targetNamespace="http://schemas.microsoft.com/office/2006/metadata/properties" ma:root="true" ma:fieldsID="53a8b3390eb8888c8f19fa7f82310973" ns1:_="" ns2:_="" ns3:_="">
    <xsd:import namespace="http://schemas.microsoft.com/sharepoint/v3"/>
    <xsd:import namespace="6e03043a-91b4-430d-9397-a94a796b0a4d"/>
    <xsd:import namespace="5c49b5b9-a32c-4183-9b2f-d7fe9087c20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03043a-91b4-430d-9397-a94a796b0a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c49b5b9-a32c-4183-9b2f-d7fe9087c20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6064f367-6391-433b-97f5-299ed0da6509}" ma:internalName="TaxCatchAll" ma:showField="CatchAllData" ma:web="5c49b5b9-a32c-4183-9b2f-d7fe9087c2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632359-E01D-454D-81AF-DC4F0EFDEC38}">
  <ds:schemaRefs>
    <ds:schemaRef ds:uri="http://schemas.microsoft.com/office/infopath/2007/PartnerControls"/>
    <ds:schemaRef ds:uri="http://schemas.microsoft.com/office/2006/documentManagement/types"/>
    <ds:schemaRef ds:uri="6e03043a-91b4-430d-9397-a94a796b0a4d"/>
    <ds:schemaRef ds:uri="http://schemas.openxmlformats.org/package/2006/metadata/core-properties"/>
    <ds:schemaRef ds:uri="http://purl.org/dc/terms/"/>
    <ds:schemaRef ds:uri="5c49b5b9-a32c-4183-9b2f-d7fe9087c203"/>
    <ds:schemaRef ds:uri="http://www.w3.org/XML/1998/namespace"/>
    <ds:schemaRef ds:uri="http://purl.org/dc/dcmitype/"/>
    <ds:schemaRef ds:uri="http://purl.org/dc/elements/1.1/"/>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D5567F57-78B4-46F6-80D2-A007D6BF718A}">
  <ds:schemaRefs>
    <ds:schemaRef ds:uri="http://schemas.microsoft.com/sharepoint/v3/contenttype/forms"/>
  </ds:schemaRefs>
</ds:datastoreItem>
</file>

<file path=customXml/itemProps3.xml><?xml version="1.0" encoding="utf-8"?>
<ds:datastoreItem xmlns:ds="http://schemas.openxmlformats.org/officeDocument/2006/customXml" ds:itemID="{303F565E-AA9B-44EE-B13C-9246A55567BC}">
  <ds:schemaRefs>
    <ds:schemaRef ds:uri="5c49b5b9-a32c-4183-9b2f-d7fe9087c203"/>
    <ds:schemaRef ds:uri="6e03043a-91b4-430d-9397-a94a796b0a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Pearson_PPT-Template_High-Level</Template>
  <TotalTime>29</TotalTime>
  <Words>12048</Words>
  <Application>Microsoft Office PowerPoint</Application>
  <PresentationFormat>Widescreen</PresentationFormat>
  <Paragraphs>1384</Paragraphs>
  <Slides>163</Slides>
  <Notes>1</Notes>
  <HiddenSlides>0</HiddenSlides>
  <MMClips>0</MMClips>
  <ScaleCrop>false</ScaleCrop>
  <HeadingPairs>
    <vt:vector size="4" baseType="variant">
      <vt:variant>
        <vt:lpstr>Theme</vt:lpstr>
      </vt:variant>
      <vt:variant>
        <vt:i4>1</vt:i4>
      </vt:variant>
      <vt:variant>
        <vt:lpstr>Slide Titles</vt:lpstr>
      </vt:variant>
      <vt:variant>
        <vt:i4>163</vt:i4>
      </vt:variant>
    </vt:vector>
  </HeadingPairs>
  <TitlesOfParts>
    <vt:vector size="164" baseType="lpstr">
      <vt:lpstr>Pearson Theme</vt:lpstr>
      <vt:lpstr>PowerPoint Presentation</vt:lpstr>
      <vt:lpstr>PowerPoint Presentation</vt:lpstr>
      <vt:lpstr>PowerPoint Presentation</vt:lpstr>
      <vt:lpstr>Key Administration Dates</vt:lpstr>
      <vt:lpstr>PowerPoint Presentation</vt:lpstr>
      <vt:lpstr>PowerPoint Presentation</vt:lpstr>
      <vt:lpstr>PowerPoint Presentation</vt:lpstr>
      <vt:lpstr>Test Structure &amp; Guidelines</vt:lpstr>
      <vt:lpstr>BIE Guidelines</vt:lpstr>
      <vt:lpstr>Test Structure &amp; Guidelines</vt:lpstr>
      <vt:lpstr>Test Structure &amp; Guidelines</vt:lpstr>
      <vt:lpstr>Test Structure &amp; Guidelines - ELA</vt:lpstr>
      <vt:lpstr>Test Structure &amp; Guidelines – Math </vt:lpstr>
      <vt:lpstr>Scheduling Considerations</vt:lpstr>
      <vt:lpstr>Scheduling Considerations</vt:lpstr>
      <vt:lpstr>Scheduling Considerations</vt:lpstr>
      <vt:lpstr>Guidelines for Administration Time</vt:lpstr>
      <vt:lpstr>Guidelines for Administration Time</vt:lpstr>
      <vt:lpstr>Guidelines for Breaks</vt:lpstr>
      <vt:lpstr>ELA Reference Sheets</vt:lpstr>
      <vt:lpstr>Accommodations &amp; Accessibility Features</vt:lpstr>
      <vt:lpstr>Accommodations &amp; Accessibility Features</vt:lpstr>
      <vt:lpstr>Accommodations &amp; Accessibility Features</vt:lpstr>
      <vt:lpstr>Accommodations &amp; Accessibility Features</vt:lpstr>
      <vt:lpstr>Accommodations &amp; Accessibility Features</vt:lpstr>
      <vt:lpstr>Accommodations</vt:lpstr>
      <vt:lpstr>Accommodations for English Learners (ELs)</vt:lpstr>
      <vt:lpstr>Accommodations</vt:lpstr>
      <vt:lpstr>Accommodations</vt:lpstr>
      <vt:lpstr>Before Testing</vt:lpstr>
      <vt:lpstr>LaunchPad</vt:lpstr>
      <vt:lpstr>New Users in LaunchPad</vt:lpstr>
      <vt:lpstr>LaunchPad Login</vt:lpstr>
      <vt:lpstr>LaunchPad Login</vt:lpstr>
      <vt:lpstr>Reset Password</vt:lpstr>
      <vt:lpstr>Accessing LaunchPad</vt:lpstr>
      <vt:lpstr>ADAM Login from LaunchPad</vt:lpstr>
      <vt:lpstr>ADAM</vt:lpstr>
      <vt:lpstr>ADAM Menu</vt:lpstr>
      <vt:lpstr>User Roles in ADAM</vt:lpstr>
      <vt:lpstr>Verifying Users in ADAM</vt:lpstr>
      <vt:lpstr>Rostering in ADAM via API</vt:lpstr>
      <vt:lpstr>Viewing Roster Data in ADAM</vt:lpstr>
      <vt:lpstr>Students in ADAM</vt:lpstr>
      <vt:lpstr>Student User Setup Page</vt:lpstr>
      <vt:lpstr>Verify &amp; Update Student Accommodations in ADAM</vt:lpstr>
      <vt:lpstr>Export Users in ADAM</vt:lpstr>
      <vt:lpstr>Accommodations in ADAM</vt:lpstr>
      <vt:lpstr>Accommodated Forms Hierarchy</vt:lpstr>
      <vt:lpstr>Assigning Accommodations in ADAM</vt:lpstr>
      <vt:lpstr>Student Accommodation Upload in ADAM</vt:lpstr>
      <vt:lpstr>Test Administrations in ADAM</vt:lpstr>
      <vt:lpstr>Practice Tests in ADAM</vt:lpstr>
      <vt:lpstr>Proctor Groups in ADAM</vt:lpstr>
      <vt:lpstr>Proctor Groups &amp; Paper-based Testing</vt:lpstr>
      <vt:lpstr>Creating Proctor Groups</vt:lpstr>
      <vt:lpstr>Proctor Group Upload</vt:lpstr>
      <vt:lpstr>Add Students to Existing Proctor Groups</vt:lpstr>
      <vt:lpstr>Printing Test Cards</vt:lpstr>
      <vt:lpstr>PowerPoint Presentation</vt:lpstr>
      <vt:lpstr>Test Coordinator Tasks </vt:lpstr>
      <vt:lpstr>Test Security</vt:lpstr>
      <vt:lpstr>Test Materials Security</vt:lpstr>
      <vt:lpstr>Initial Shipment of Test Materials</vt:lpstr>
      <vt:lpstr>Initial Shipment of Test Materials</vt:lpstr>
      <vt:lpstr>Initial Shipment of Test Materials</vt:lpstr>
      <vt:lpstr>Initial Shipment of Test Materials</vt:lpstr>
      <vt:lpstr>Receipt of Test Materials</vt:lpstr>
      <vt:lpstr>Receipt of Test Materials</vt:lpstr>
      <vt:lpstr>Chain of Custody Forms</vt:lpstr>
      <vt:lpstr>Documenting &amp; Storing Test Materials</vt:lpstr>
      <vt:lpstr>During Testing</vt:lpstr>
      <vt:lpstr>Additional Order Window</vt:lpstr>
      <vt:lpstr>Additional Orders</vt:lpstr>
      <vt:lpstr>Additional Orders</vt:lpstr>
      <vt:lpstr>Additional Orders</vt:lpstr>
      <vt:lpstr>Creating Additional Orders in ADAM</vt:lpstr>
      <vt:lpstr>Creating Additional Orders in ADAM</vt:lpstr>
      <vt:lpstr>Proctoring in ADAM</vt:lpstr>
      <vt:lpstr>Proctor Login</vt:lpstr>
      <vt:lpstr>Proctor Login</vt:lpstr>
      <vt:lpstr>Monitoring Proctor Groups</vt:lpstr>
      <vt:lpstr>ADAM Proctor Dashboard</vt:lpstr>
      <vt:lpstr>Proctor Dashboard Details</vt:lpstr>
      <vt:lpstr>Test Status</vt:lpstr>
      <vt:lpstr>Actions</vt:lpstr>
      <vt:lpstr>Seal Codes</vt:lpstr>
      <vt:lpstr>Move to Section</vt:lpstr>
      <vt:lpstr>Move to Section</vt:lpstr>
      <vt:lpstr>Accountability Codes</vt:lpstr>
      <vt:lpstr>PowerPoint Presentation</vt:lpstr>
      <vt:lpstr>TestNav Access</vt:lpstr>
      <vt:lpstr>TestNav Access</vt:lpstr>
      <vt:lpstr>TestNav Sign-In</vt:lpstr>
      <vt:lpstr>TestNav Blocklist</vt:lpstr>
      <vt:lpstr>TestNav Troubleshooting</vt:lpstr>
      <vt:lpstr>PowerPoint Presentation</vt:lpstr>
      <vt:lpstr>Test Environment </vt:lpstr>
      <vt:lpstr>Test Environment</vt:lpstr>
      <vt:lpstr>Display Testing Time</vt:lpstr>
      <vt:lpstr>Student-to-Test Administrator Ratio</vt:lpstr>
      <vt:lpstr>Testing Room Configuration</vt:lpstr>
      <vt:lpstr>Headphones for Computer-based Testing</vt:lpstr>
      <vt:lpstr>Unauthorized Visitors &amp; the Media</vt:lpstr>
      <vt:lpstr>Test Coordinator Tasks</vt:lpstr>
      <vt:lpstr>Test Administrator Tasks</vt:lpstr>
      <vt:lpstr>Active Monitoring</vt:lpstr>
      <vt:lpstr>Testing Exceptions &amp; Security Breaches</vt:lpstr>
      <vt:lpstr>Testing Exceptions &amp; Security Breaches</vt:lpstr>
      <vt:lpstr>Contaminated &amp; Damaged Materials</vt:lpstr>
      <vt:lpstr>Safety Threats &amp; Severe Weather</vt:lpstr>
      <vt:lpstr>Prohibited Devices</vt:lpstr>
      <vt:lpstr>Technology for Medical Monitoring</vt:lpstr>
      <vt:lpstr>Early Finishers</vt:lpstr>
      <vt:lpstr>Emergency Accommodation</vt:lpstr>
      <vt:lpstr>Student Accommodation Refusal Form</vt:lpstr>
      <vt:lpstr>Make-up Testing</vt:lpstr>
      <vt:lpstr>PowerPoint Presentation</vt:lpstr>
      <vt:lpstr>After Testing Key Dates</vt:lpstr>
      <vt:lpstr>Manual Test Submission in ADAM</vt:lpstr>
      <vt:lpstr>Manual Test Submission in ADAM</vt:lpstr>
      <vt:lpstr>Progress Report for Submitted Tests</vt:lpstr>
      <vt:lpstr>Activity Report for Submitted Tests</vt:lpstr>
      <vt:lpstr>PowerPoint Presentation</vt:lpstr>
      <vt:lpstr>Performance Reports in ADAM</vt:lpstr>
      <vt:lpstr>Summative Reports in ADAM Report Assets</vt:lpstr>
      <vt:lpstr>Summative Reports </vt:lpstr>
      <vt:lpstr>Summative Reports </vt:lpstr>
      <vt:lpstr>PowerPoint Presentation</vt:lpstr>
      <vt:lpstr>After Testing Tasks for Computer-based Testing</vt:lpstr>
      <vt:lpstr>After Testing Tasks for Computer-based Testing</vt:lpstr>
      <vt:lpstr>After Testing Tasks for Paper-based Testing</vt:lpstr>
      <vt:lpstr>After Testing Tasks for Paper-based Testing</vt:lpstr>
      <vt:lpstr>Rejected Tests</vt:lpstr>
      <vt:lpstr>Rejected Tests in ADAM</vt:lpstr>
      <vt:lpstr>Rejected Tests in ADAM</vt:lpstr>
      <vt:lpstr>Student PreID Labels</vt:lpstr>
      <vt:lpstr>Student PreID Labels</vt:lpstr>
      <vt:lpstr>After Testing Tasks </vt:lpstr>
      <vt:lpstr>After Testing Tasks for Paper-based Testing</vt:lpstr>
      <vt:lpstr>Separating Material Returns </vt:lpstr>
      <vt:lpstr>Return Shipping Labels</vt:lpstr>
      <vt:lpstr>Preparing Materials for Shipping </vt:lpstr>
      <vt:lpstr>Returning Secure Materials</vt:lpstr>
      <vt:lpstr>Packaging Reminders </vt:lpstr>
      <vt:lpstr>Returning Nonscorable Materials</vt:lpstr>
      <vt:lpstr>Arranging for UPS Pickup</vt:lpstr>
      <vt:lpstr>PowerPoint Presentation</vt:lpstr>
      <vt:lpstr>Support Site Resources </vt:lpstr>
      <vt:lpstr>Support Site Resources</vt:lpstr>
      <vt:lpstr>Support Site Resources</vt:lpstr>
      <vt:lpstr>Student Readiness Tool (SRT)</vt:lpstr>
      <vt:lpstr>Infrastructure Trial</vt:lpstr>
      <vt:lpstr>Infrastructure Trial </vt:lpstr>
      <vt:lpstr>PowerPoint Presentation</vt:lpstr>
      <vt:lpstr>Next Steps</vt:lpstr>
      <vt:lpstr>Forms for Administration</vt:lpstr>
      <vt:lpstr>Summative Reports Training </vt:lpstr>
      <vt:lpstr>Standard Setting Recruitment</vt:lpstr>
      <vt:lpstr>PowerPoint Presentation</vt:lpstr>
      <vt:lpstr>Pearson Customer Support </vt:lpstr>
      <vt:lpstr>BIE Contacts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 Boyle</dc:creator>
  <cp:lastModifiedBy>Sam Boyle</cp:lastModifiedBy>
  <cp:revision>2</cp:revision>
  <dcterms:created xsi:type="dcterms:W3CDTF">2025-11-25T20:22:25Z</dcterms:created>
  <dcterms:modified xsi:type="dcterms:W3CDTF">2026-02-03T14:01:26Z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0x010100FF483F8DB2D76849BD1C17C49A3FFA8D</vt:lpwstr>
  </property>
  <property fmtid="{D5CDD505-2E9C-101B-9397-08002B2CF9AE}" pid="3" name="MediaServiceImageTags">
    <vt:lpwstr/>
  </property>
</Properties>
</file>